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PT"/>
              <a:t>Clique para editar o estilo de título do Modelo Global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PT"/>
              <a:t>Clique para editar o estilo de título do Modelo Global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42A54C80-263E-416B-A8E0-580EDEADCBDC}" type="datetimeFigureOut">
              <a:rPr lang="en-US" dirty="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nsilium.europa.eu/en/press/press-releases/2023/10/09/renewable-energy-council-adopts-new-rules/" TargetMode="External"/><Relationship Id="rId2" Type="http://schemas.openxmlformats.org/officeDocument/2006/relationships/hyperlink" Target="https://energy.ec.europa.eu/topics/energy-efficiency/energy-efficiency-targets-directive-and-rules/energy-efficiency-targets_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63401-5CDB-48B7-A564-1F854B1819B0}"/>
              </a:ext>
            </a:extLst>
          </p:cNvPr>
          <p:cNvSpPr>
            <a:spLocks noGrp="1"/>
          </p:cNvSpPr>
          <p:nvPr>
            <p:ph type="ctrTitle"/>
          </p:nvPr>
        </p:nvSpPr>
        <p:spPr/>
        <p:txBody>
          <a:bodyPr/>
          <a:lstStyle/>
          <a:p>
            <a:r>
              <a:rPr lang="pt-PT" dirty="0" err="1">
                <a:solidFill>
                  <a:schemeClr val="accent2">
                    <a:lumMod val="75000"/>
                  </a:schemeClr>
                </a:solidFill>
              </a:rPr>
              <a:t>Climate</a:t>
            </a:r>
            <a:r>
              <a:rPr lang="pt-PT" dirty="0">
                <a:solidFill>
                  <a:schemeClr val="accent2">
                    <a:lumMod val="75000"/>
                  </a:schemeClr>
                </a:solidFill>
              </a:rPr>
              <a:t> </a:t>
            </a:r>
            <a:r>
              <a:rPr lang="pt-PT" dirty="0" err="1">
                <a:solidFill>
                  <a:schemeClr val="accent2">
                    <a:lumMod val="75000"/>
                  </a:schemeClr>
                </a:solidFill>
              </a:rPr>
              <a:t>Change</a:t>
            </a:r>
            <a:r>
              <a:rPr lang="pt-PT" dirty="0">
                <a:solidFill>
                  <a:schemeClr val="accent2">
                    <a:lumMod val="75000"/>
                  </a:schemeClr>
                </a:solidFill>
              </a:rPr>
              <a:t> </a:t>
            </a:r>
            <a:r>
              <a:rPr lang="pt-PT" dirty="0" err="1">
                <a:solidFill>
                  <a:schemeClr val="accent2">
                    <a:lumMod val="75000"/>
                  </a:schemeClr>
                </a:solidFill>
              </a:rPr>
              <a:t>and</a:t>
            </a:r>
            <a:r>
              <a:rPr lang="pt-PT" dirty="0">
                <a:solidFill>
                  <a:schemeClr val="accent2">
                    <a:lumMod val="75000"/>
                  </a:schemeClr>
                </a:solidFill>
              </a:rPr>
              <a:t> </a:t>
            </a:r>
            <a:r>
              <a:rPr lang="pt-PT" dirty="0" err="1">
                <a:solidFill>
                  <a:schemeClr val="accent2">
                    <a:lumMod val="75000"/>
                  </a:schemeClr>
                </a:solidFill>
              </a:rPr>
              <a:t>Energy</a:t>
            </a:r>
            <a:r>
              <a:rPr lang="pt-PT" dirty="0">
                <a:solidFill>
                  <a:schemeClr val="accent2">
                    <a:lumMod val="75000"/>
                  </a:schemeClr>
                </a:solidFill>
              </a:rPr>
              <a:t> </a:t>
            </a:r>
            <a:r>
              <a:rPr lang="pt-PT" dirty="0" err="1">
                <a:solidFill>
                  <a:schemeClr val="accent2">
                    <a:lumMod val="75000"/>
                  </a:schemeClr>
                </a:solidFill>
              </a:rPr>
              <a:t>Transition</a:t>
            </a:r>
            <a:endParaRPr lang="pt-PT" dirty="0">
              <a:solidFill>
                <a:schemeClr val="accent2">
                  <a:lumMod val="75000"/>
                </a:schemeClr>
              </a:solidFill>
            </a:endParaRPr>
          </a:p>
        </p:txBody>
      </p:sp>
      <p:sp>
        <p:nvSpPr>
          <p:cNvPr id="3" name="Subtítulo 2">
            <a:extLst>
              <a:ext uri="{FF2B5EF4-FFF2-40B4-BE49-F238E27FC236}">
                <a16:creationId xmlns:a16="http://schemas.microsoft.com/office/drawing/2014/main" id="{ADA7354E-29C1-4E52-B978-E496E7D700E7}"/>
              </a:ext>
            </a:extLst>
          </p:cNvPr>
          <p:cNvSpPr>
            <a:spLocks noGrp="1"/>
          </p:cNvSpPr>
          <p:nvPr>
            <p:ph type="subTitle" idx="1"/>
          </p:nvPr>
        </p:nvSpPr>
        <p:spPr>
          <a:xfrm>
            <a:off x="1507067" y="4510201"/>
            <a:ext cx="7766936" cy="1096899"/>
          </a:xfrm>
        </p:spPr>
        <p:txBody>
          <a:bodyPr>
            <a:normAutofit/>
          </a:bodyPr>
          <a:lstStyle/>
          <a:p>
            <a:r>
              <a:rPr lang="pt-PT" sz="2500" dirty="0">
                <a:solidFill>
                  <a:schemeClr val="accent2">
                    <a:lumMod val="50000"/>
                  </a:schemeClr>
                </a:solidFill>
              </a:rPr>
              <a:t>Natália de Almeida Moreno</a:t>
            </a:r>
          </a:p>
          <a:p>
            <a:r>
              <a:rPr lang="pt-PT" sz="2500" dirty="0">
                <a:solidFill>
                  <a:schemeClr val="accent2">
                    <a:lumMod val="50000"/>
                  </a:schemeClr>
                </a:solidFill>
              </a:rPr>
              <a:t>(nataliamoreno@fd.uc.pt)</a:t>
            </a:r>
          </a:p>
        </p:txBody>
      </p:sp>
      <p:sp>
        <p:nvSpPr>
          <p:cNvPr id="4" name="CaixaDeTexto 3">
            <a:extLst>
              <a:ext uri="{FF2B5EF4-FFF2-40B4-BE49-F238E27FC236}">
                <a16:creationId xmlns:a16="http://schemas.microsoft.com/office/drawing/2014/main" id="{D5C5CB7E-126E-4C29-98BE-0768976F7A34}"/>
              </a:ext>
            </a:extLst>
          </p:cNvPr>
          <p:cNvSpPr txBox="1"/>
          <p:nvPr/>
        </p:nvSpPr>
        <p:spPr>
          <a:xfrm>
            <a:off x="881312" y="196390"/>
            <a:ext cx="8321958" cy="1292662"/>
          </a:xfrm>
          <a:prstGeom prst="rect">
            <a:avLst/>
          </a:prstGeom>
          <a:noFill/>
        </p:spPr>
        <p:txBody>
          <a:bodyPr wrap="none" rtlCol="0">
            <a:spAutoFit/>
          </a:bodyPr>
          <a:lstStyle/>
          <a:p>
            <a:pPr algn="ctr"/>
            <a:r>
              <a:rPr lang="en-US" sz="2000" dirty="0">
                <a:solidFill>
                  <a:schemeClr val="accent2"/>
                </a:solidFill>
              </a:rPr>
              <a:t>University of Coimbra Institute for Legal Research</a:t>
            </a:r>
            <a:endParaRPr lang="pt-PT" sz="2000" b="1" dirty="0">
              <a:solidFill>
                <a:schemeClr val="accent2"/>
              </a:solidFill>
            </a:endParaRPr>
          </a:p>
          <a:p>
            <a:r>
              <a:rPr lang="en-US" sz="2000" b="1" dirty="0">
                <a:solidFill>
                  <a:schemeClr val="accent2"/>
                </a:solidFill>
              </a:rPr>
              <a:t>Territorial Governance: Climate Change, Rehabilitation and Housing</a:t>
            </a:r>
          </a:p>
          <a:p>
            <a:pPr algn="ctr"/>
            <a:r>
              <a:rPr lang="pt-PT" sz="2000" b="1" dirty="0">
                <a:solidFill>
                  <a:schemeClr val="accent2"/>
                </a:solidFill>
              </a:rPr>
              <a:t>3 </a:t>
            </a:r>
            <a:r>
              <a:rPr lang="pt-PT" sz="2000" b="1" dirty="0" err="1">
                <a:solidFill>
                  <a:schemeClr val="accent2"/>
                </a:solidFill>
              </a:rPr>
              <a:t>November</a:t>
            </a:r>
            <a:r>
              <a:rPr lang="pt-PT" sz="2000" b="1" dirty="0">
                <a:solidFill>
                  <a:schemeClr val="accent2"/>
                </a:solidFill>
              </a:rPr>
              <a:t> 2023</a:t>
            </a:r>
          </a:p>
          <a:p>
            <a:endParaRPr lang="pt-PT" dirty="0"/>
          </a:p>
        </p:txBody>
      </p:sp>
    </p:spTree>
    <p:extLst>
      <p:ext uri="{BB962C8B-B14F-4D97-AF65-F5344CB8AC3E}">
        <p14:creationId xmlns:p14="http://schemas.microsoft.com/office/powerpoint/2010/main" val="286806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C066B5-78A8-4F76-A04A-A5BBCC0920B6}"/>
              </a:ext>
            </a:extLst>
          </p:cNvPr>
          <p:cNvSpPr>
            <a:spLocks noGrp="1"/>
          </p:cNvSpPr>
          <p:nvPr>
            <p:ph type="title"/>
          </p:nvPr>
        </p:nvSpPr>
        <p:spPr>
          <a:xfrm>
            <a:off x="677334" y="156238"/>
            <a:ext cx="8596668" cy="1320800"/>
          </a:xfrm>
        </p:spPr>
        <p:txBody>
          <a:bodyPr>
            <a:normAutofit/>
          </a:bodyPr>
          <a:lstStyle/>
          <a:p>
            <a:pPr algn="ctr"/>
            <a:r>
              <a:rPr lang="pt-PT" sz="3000" dirty="0" err="1">
                <a:solidFill>
                  <a:schemeClr val="accent2">
                    <a:lumMod val="75000"/>
                  </a:schemeClr>
                </a:solidFill>
              </a:rPr>
              <a:t>Antropogenic</a:t>
            </a:r>
            <a:r>
              <a:rPr lang="pt-PT" sz="3000" dirty="0">
                <a:solidFill>
                  <a:schemeClr val="accent2">
                    <a:lumMod val="75000"/>
                  </a:schemeClr>
                </a:solidFill>
              </a:rPr>
              <a:t> </a:t>
            </a:r>
            <a:r>
              <a:rPr lang="pt-PT" sz="3000" dirty="0" err="1">
                <a:solidFill>
                  <a:schemeClr val="accent2">
                    <a:lumMod val="75000"/>
                  </a:schemeClr>
                </a:solidFill>
              </a:rPr>
              <a:t>Climate</a:t>
            </a:r>
            <a:r>
              <a:rPr lang="pt-PT" sz="3000" dirty="0">
                <a:solidFill>
                  <a:schemeClr val="accent2">
                    <a:lumMod val="75000"/>
                  </a:schemeClr>
                </a:solidFill>
              </a:rPr>
              <a:t> </a:t>
            </a:r>
            <a:r>
              <a:rPr lang="pt-PT" sz="3000" dirty="0" err="1">
                <a:solidFill>
                  <a:schemeClr val="accent2">
                    <a:lumMod val="75000"/>
                  </a:schemeClr>
                </a:solidFill>
              </a:rPr>
              <a:t>Change</a:t>
            </a:r>
            <a:endParaRPr lang="pt-PT" sz="3000" dirty="0">
              <a:solidFill>
                <a:schemeClr val="accent2">
                  <a:lumMod val="75000"/>
                </a:schemeClr>
              </a:solidFill>
            </a:endParaRPr>
          </a:p>
        </p:txBody>
      </p:sp>
      <p:sp>
        <p:nvSpPr>
          <p:cNvPr id="3" name="Marcador de Posição de Conteúdo 2">
            <a:extLst>
              <a:ext uri="{FF2B5EF4-FFF2-40B4-BE49-F238E27FC236}">
                <a16:creationId xmlns:a16="http://schemas.microsoft.com/office/drawing/2014/main" id="{32AEBB26-07C0-49A2-93DC-FED4495D01B9}"/>
              </a:ext>
            </a:extLst>
          </p:cNvPr>
          <p:cNvSpPr>
            <a:spLocks noGrp="1"/>
          </p:cNvSpPr>
          <p:nvPr>
            <p:ph idx="1"/>
          </p:nvPr>
        </p:nvSpPr>
        <p:spPr>
          <a:xfrm>
            <a:off x="677334" y="861391"/>
            <a:ext cx="8596668" cy="5840371"/>
          </a:xfrm>
        </p:spPr>
        <p:txBody>
          <a:bodyPr>
            <a:normAutofit fontScale="92500" lnSpcReduction="10000"/>
          </a:bodyPr>
          <a:lstStyle/>
          <a:p>
            <a:pPr algn="just"/>
            <a:r>
              <a:rPr lang="pt-PT" sz="2500" dirty="0" err="1">
                <a:solidFill>
                  <a:schemeClr val="accent2">
                    <a:lumMod val="50000"/>
                  </a:schemeClr>
                </a:solidFill>
              </a:rPr>
              <a:t>Multiple</a:t>
            </a:r>
            <a:r>
              <a:rPr lang="pt-PT" sz="2500" dirty="0">
                <a:solidFill>
                  <a:schemeClr val="accent2">
                    <a:lumMod val="50000"/>
                  </a:schemeClr>
                </a:solidFill>
              </a:rPr>
              <a:t> </a:t>
            </a:r>
            <a:r>
              <a:rPr lang="pt-PT" sz="2500" dirty="0" err="1">
                <a:solidFill>
                  <a:schemeClr val="accent2">
                    <a:lumMod val="50000"/>
                  </a:schemeClr>
                </a:solidFill>
              </a:rPr>
              <a:t>different</a:t>
            </a:r>
            <a:r>
              <a:rPr lang="pt-PT" sz="2500" dirty="0">
                <a:solidFill>
                  <a:schemeClr val="accent2">
                    <a:lumMod val="50000"/>
                  </a:schemeClr>
                </a:solidFill>
              </a:rPr>
              <a:t> C&amp;E -» </a:t>
            </a:r>
            <a:r>
              <a:rPr lang="pt-PT" sz="2500" dirty="0" err="1">
                <a:solidFill>
                  <a:schemeClr val="accent2">
                    <a:lumMod val="50000"/>
                  </a:schemeClr>
                </a:solidFill>
              </a:rPr>
              <a:t>multilevel</a:t>
            </a:r>
            <a:r>
              <a:rPr lang="pt-PT" sz="2500" dirty="0">
                <a:solidFill>
                  <a:schemeClr val="accent2">
                    <a:lumMod val="50000"/>
                  </a:schemeClr>
                </a:solidFill>
              </a:rPr>
              <a:t> </a:t>
            </a:r>
            <a:r>
              <a:rPr lang="pt-PT" sz="2500" dirty="0" err="1">
                <a:solidFill>
                  <a:schemeClr val="accent2">
                    <a:lumMod val="50000"/>
                  </a:schemeClr>
                </a:solidFill>
              </a:rPr>
              <a:t>complex</a:t>
            </a:r>
            <a:r>
              <a:rPr lang="pt-PT" sz="2500" dirty="0">
                <a:solidFill>
                  <a:schemeClr val="accent2">
                    <a:lumMod val="50000"/>
                  </a:schemeClr>
                </a:solidFill>
              </a:rPr>
              <a:t> </a:t>
            </a:r>
            <a:r>
              <a:rPr lang="pt-PT" sz="2500" dirty="0" err="1">
                <a:solidFill>
                  <a:schemeClr val="accent2">
                    <a:lumMod val="50000"/>
                  </a:schemeClr>
                </a:solidFill>
              </a:rPr>
              <a:t>problem</a:t>
            </a:r>
            <a:r>
              <a:rPr lang="pt-PT" sz="2500" dirty="0">
                <a:solidFill>
                  <a:schemeClr val="accent2">
                    <a:lumMod val="50000"/>
                  </a:schemeClr>
                </a:solidFill>
              </a:rPr>
              <a:t> -» global </a:t>
            </a:r>
            <a:r>
              <a:rPr lang="pt-PT" sz="2500" dirty="0" err="1">
                <a:solidFill>
                  <a:schemeClr val="accent2">
                    <a:lumMod val="50000"/>
                  </a:schemeClr>
                </a:solidFill>
              </a:rPr>
              <a:t>commons</a:t>
            </a:r>
            <a:r>
              <a:rPr lang="pt-PT" sz="2500" dirty="0">
                <a:solidFill>
                  <a:schemeClr val="accent2">
                    <a:lumMod val="50000"/>
                  </a:schemeClr>
                </a:solidFill>
              </a:rPr>
              <a:t>, “</a:t>
            </a:r>
            <a:r>
              <a:rPr lang="pt-PT" sz="2500" dirty="0" err="1">
                <a:solidFill>
                  <a:schemeClr val="accent2">
                    <a:lumMod val="50000"/>
                  </a:schemeClr>
                </a:solidFill>
              </a:rPr>
              <a:t>super</a:t>
            </a:r>
            <a:r>
              <a:rPr lang="pt-PT" sz="2500" dirty="0">
                <a:solidFill>
                  <a:schemeClr val="accent2">
                    <a:lumMod val="50000"/>
                  </a:schemeClr>
                </a:solidFill>
              </a:rPr>
              <a:t> </a:t>
            </a:r>
            <a:r>
              <a:rPr lang="pt-PT" sz="2500" dirty="0" err="1">
                <a:solidFill>
                  <a:schemeClr val="accent2">
                    <a:lumMod val="50000"/>
                  </a:schemeClr>
                </a:solidFill>
              </a:rPr>
              <a:t>wicked</a:t>
            </a:r>
            <a:r>
              <a:rPr lang="pt-PT" sz="2500" dirty="0">
                <a:solidFill>
                  <a:schemeClr val="accent2">
                    <a:lumMod val="50000"/>
                  </a:schemeClr>
                </a:solidFill>
              </a:rPr>
              <a:t>” </a:t>
            </a:r>
            <a:r>
              <a:rPr lang="pt-PT" sz="2500" dirty="0" err="1">
                <a:solidFill>
                  <a:schemeClr val="accent2">
                    <a:lumMod val="50000"/>
                  </a:schemeClr>
                </a:solidFill>
              </a:rPr>
              <a:t>problem</a:t>
            </a:r>
            <a:endParaRPr lang="pt-PT" sz="2500" dirty="0">
              <a:solidFill>
                <a:schemeClr val="accent2">
                  <a:lumMod val="50000"/>
                </a:schemeClr>
              </a:solidFill>
            </a:endParaRPr>
          </a:p>
          <a:p>
            <a:pPr algn="just"/>
            <a:r>
              <a:rPr lang="pt-PT" sz="2500" dirty="0" err="1">
                <a:solidFill>
                  <a:schemeClr val="accent2">
                    <a:lumMod val="50000"/>
                  </a:schemeClr>
                </a:solidFill>
              </a:rPr>
              <a:t>Immediate</a:t>
            </a:r>
            <a:r>
              <a:rPr lang="pt-PT" sz="2500" dirty="0">
                <a:solidFill>
                  <a:schemeClr val="accent2">
                    <a:lumMod val="50000"/>
                  </a:schemeClr>
                </a:solidFill>
              </a:rPr>
              <a:t>, </a:t>
            </a:r>
            <a:r>
              <a:rPr lang="pt-PT" sz="2500" dirty="0" err="1">
                <a:solidFill>
                  <a:schemeClr val="accent2">
                    <a:lumMod val="50000"/>
                  </a:schemeClr>
                </a:solidFill>
              </a:rPr>
              <a:t>rapid</a:t>
            </a:r>
            <a:r>
              <a:rPr lang="pt-PT" sz="2500" dirty="0">
                <a:solidFill>
                  <a:schemeClr val="accent2">
                    <a:lumMod val="50000"/>
                  </a:schemeClr>
                </a:solidFill>
              </a:rPr>
              <a:t> </a:t>
            </a:r>
            <a:r>
              <a:rPr lang="pt-PT" sz="2500" dirty="0" err="1">
                <a:solidFill>
                  <a:schemeClr val="accent2">
                    <a:lumMod val="50000"/>
                  </a:schemeClr>
                </a:solidFill>
              </a:rPr>
              <a:t>and</a:t>
            </a:r>
            <a:r>
              <a:rPr lang="pt-PT" sz="2500" dirty="0">
                <a:solidFill>
                  <a:schemeClr val="accent2">
                    <a:lumMod val="50000"/>
                  </a:schemeClr>
                </a:solidFill>
              </a:rPr>
              <a:t> </a:t>
            </a:r>
            <a:r>
              <a:rPr lang="pt-PT" sz="2500" dirty="0" err="1">
                <a:solidFill>
                  <a:schemeClr val="accent2">
                    <a:lumMod val="50000"/>
                  </a:schemeClr>
                </a:solidFill>
              </a:rPr>
              <a:t>large-scale</a:t>
            </a:r>
            <a:r>
              <a:rPr lang="pt-PT" sz="2500" dirty="0">
                <a:solidFill>
                  <a:schemeClr val="accent2">
                    <a:lumMod val="50000"/>
                  </a:schemeClr>
                </a:solidFill>
              </a:rPr>
              <a:t> responses -» </a:t>
            </a:r>
            <a:r>
              <a:rPr lang="pt-PT" sz="2500" dirty="0" err="1">
                <a:solidFill>
                  <a:schemeClr val="accent2">
                    <a:lumMod val="50000"/>
                  </a:schemeClr>
                </a:solidFill>
              </a:rPr>
              <a:t>tipping</a:t>
            </a:r>
            <a:r>
              <a:rPr lang="pt-PT" sz="2500" dirty="0">
                <a:solidFill>
                  <a:schemeClr val="accent2">
                    <a:lumMod val="50000"/>
                  </a:schemeClr>
                </a:solidFill>
              </a:rPr>
              <a:t> </a:t>
            </a:r>
            <a:r>
              <a:rPr lang="pt-PT" sz="2500" dirty="0" err="1">
                <a:solidFill>
                  <a:schemeClr val="accent2">
                    <a:lumMod val="50000"/>
                  </a:schemeClr>
                </a:solidFill>
              </a:rPr>
              <a:t>points</a:t>
            </a:r>
            <a:r>
              <a:rPr lang="pt-PT" sz="2500" dirty="0">
                <a:solidFill>
                  <a:schemeClr val="accent2">
                    <a:lumMod val="50000"/>
                  </a:schemeClr>
                </a:solidFill>
              </a:rPr>
              <a:t> </a:t>
            </a:r>
            <a:r>
              <a:rPr lang="pt-PT" sz="2500" dirty="0" err="1">
                <a:solidFill>
                  <a:schemeClr val="accent2">
                    <a:lumMod val="50000"/>
                  </a:schemeClr>
                </a:solidFill>
              </a:rPr>
              <a:t>and</a:t>
            </a:r>
            <a:r>
              <a:rPr lang="pt-PT" sz="2500" dirty="0">
                <a:solidFill>
                  <a:schemeClr val="accent2">
                    <a:lumMod val="50000"/>
                  </a:schemeClr>
                </a:solidFill>
              </a:rPr>
              <a:t> </a:t>
            </a:r>
            <a:r>
              <a:rPr lang="pt-PT" sz="2500" dirty="0" err="1">
                <a:solidFill>
                  <a:schemeClr val="accent2">
                    <a:lumMod val="50000"/>
                  </a:schemeClr>
                </a:solidFill>
              </a:rPr>
              <a:t>poinf</a:t>
            </a:r>
            <a:r>
              <a:rPr lang="pt-PT" sz="2500" dirty="0">
                <a:solidFill>
                  <a:schemeClr val="accent2">
                    <a:lumMod val="50000"/>
                  </a:schemeClr>
                </a:solidFill>
              </a:rPr>
              <a:t> </a:t>
            </a:r>
            <a:r>
              <a:rPr lang="pt-PT" sz="2500" dirty="0" err="1">
                <a:solidFill>
                  <a:schemeClr val="accent2">
                    <a:lumMod val="50000"/>
                  </a:schemeClr>
                </a:solidFill>
              </a:rPr>
              <a:t>of</a:t>
            </a:r>
            <a:r>
              <a:rPr lang="pt-PT" sz="2500" dirty="0">
                <a:solidFill>
                  <a:schemeClr val="accent2">
                    <a:lumMod val="50000"/>
                  </a:schemeClr>
                </a:solidFill>
              </a:rPr>
              <a:t> no </a:t>
            </a:r>
            <a:r>
              <a:rPr lang="pt-PT" sz="2500" dirty="0" err="1">
                <a:solidFill>
                  <a:schemeClr val="accent2">
                    <a:lumMod val="50000"/>
                  </a:schemeClr>
                </a:solidFill>
              </a:rPr>
              <a:t>return</a:t>
            </a:r>
            <a:endParaRPr lang="pt-PT" sz="2500" dirty="0">
              <a:solidFill>
                <a:schemeClr val="accent2">
                  <a:lumMod val="50000"/>
                </a:schemeClr>
              </a:solidFill>
            </a:endParaRPr>
          </a:p>
          <a:p>
            <a:pPr algn="just"/>
            <a:r>
              <a:rPr lang="pt-PT" sz="2500" dirty="0" err="1">
                <a:solidFill>
                  <a:schemeClr val="accent2">
                    <a:lumMod val="50000"/>
                  </a:schemeClr>
                </a:solidFill>
              </a:rPr>
              <a:t>Shared</a:t>
            </a:r>
            <a:r>
              <a:rPr lang="pt-PT" sz="2500" dirty="0">
                <a:solidFill>
                  <a:schemeClr val="accent2">
                    <a:lumMod val="50000"/>
                  </a:schemeClr>
                </a:solidFill>
              </a:rPr>
              <a:t> </a:t>
            </a:r>
            <a:r>
              <a:rPr lang="pt-PT" sz="2500" dirty="0" err="1">
                <a:solidFill>
                  <a:schemeClr val="accent2">
                    <a:lumMod val="50000"/>
                  </a:schemeClr>
                </a:solidFill>
              </a:rPr>
              <a:t>responsibility</a:t>
            </a:r>
            <a:r>
              <a:rPr lang="pt-PT" sz="2500" dirty="0">
                <a:solidFill>
                  <a:schemeClr val="accent2">
                    <a:lumMod val="50000"/>
                  </a:schemeClr>
                </a:solidFill>
              </a:rPr>
              <a:t> -» </a:t>
            </a:r>
            <a:r>
              <a:rPr lang="en-US" sz="2500" dirty="0">
                <a:solidFill>
                  <a:schemeClr val="accent2">
                    <a:lumMod val="50000"/>
                  </a:schemeClr>
                </a:solidFill>
              </a:rPr>
              <a:t>Common but Differentiated Responsibilities and Respective Capabilities (CBDR–RC)</a:t>
            </a:r>
            <a:endParaRPr lang="pt-PT" sz="2500" dirty="0">
              <a:solidFill>
                <a:schemeClr val="accent2">
                  <a:lumMod val="50000"/>
                </a:schemeClr>
              </a:solidFill>
            </a:endParaRPr>
          </a:p>
          <a:p>
            <a:pPr marL="0" indent="0" algn="just">
              <a:buNone/>
            </a:pPr>
            <a:r>
              <a:rPr lang="en-US" b="1" dirty="0">
                <a:solidFill>
                  <a:schemeClr val="accent2">
                    <a:lumMod val="50000"/>
                  </a:schemeClr>
                </a:solidFill>
              </a:rPr>
              <a:t>“Climate change is a global commons problem that implies the need for international cooperation in tandem with local, national, and regional policies on many distinct matters. Because the GHG emissions of any agent (individual, company, country) affect every other agent, an effective outcome will not be achieved if individual agents advance their interests independently of others” (IPCC, Climate Change 2014: Mitigation of Climate Change. Contribution of Working Group III to the 5th Assessment Report)</a:t>
            </a:r>
            <a:endParaRPr lang="en-US" dirty="0">
              <a:solidFill>
                <a:schemeClr val="accent2">
                  <a:lumMod val="50000"/>
                </a:schemeClr>
              </a:solidFill>
            </a:endParaRPr>
          </a:p>
          <a:p>
            <a:pPr marL="0" indent="0" algn="just">
              <a:buNone/>
            </a:pPr>
            <a:r>
              <a:rPr lang="en-US" b="1" dirty="0">
                <a:solidFill>
                  <a:schemeClr val="accent2">
                    <a:lumMod val="50000"/>
                  </a:schemeClr>
                </a:solidFill>
              </a:rPr>
              <a:t>“When multiple actors—national, regional, and urban policymakers, as well as nonstate actors and civil society—work together to exploit the opportunities, it leads to the most impactful mitigation gains”; therefore, “[m]</a:t>
            </a:r>
            <a:r>
              <a:rPr lang="en-US" b="1" dirty="0" err="1">
                <a:solidFill>
                  <a:schemeClr val="accent2">
                    <a:lumMod val="50000"/>
                  </a:schemeClr>
                </a:solidFill>
              </a:rPr>
              <a:t>ultilevel</a:t>
            </a:r>
            <a:r>
              <a:rPr lang="en-US" b="1" dirty="0">
                <a:solidFill>
                  <a:schemeClr val="accent2">
                    <a:lumMod val="50000"/>
                  </a:schemeClr>
                </a:solidFill>
              </a:rPr>
              <a:t> and polycentric governance is essential for implementing sufficiency, energy efficiency and renewable energies policies” (IPCC, Climate Change 2022: Mitigation of Climate Change. Contribution of Working Group III to the 6th Assessment Report)</a:t>
            </a:r>
            <a:endParaRPr lang="pt-PT" dirty="0"/>
          </a:p>
        </p:txBody>
      </p:sp>
    </p:spTree>
    <p:extLst>
      <p:ext uri="{BB962C8B-B14F-4D97-AF65-F5344CB8AC3E}">
        <p14:creationId xmlns:p14="http://schemas.microsoft.com/office/powerpoint/2010/main" val="287482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E6A4BEE1-F409-4B69-8703-25E2F63F130C}"/>
              </a:ext>
            </a:extLst>
          </p:cNvPr>
          <p:cNvSpPr>
            <a:spLocks noGrp="1"/>
          </p:cNvSpPr>
          <p:nvPr>
            <p:ph idx="1"/>
          </p:nvPr>
        </p:nvSpPr>
        <p:spPr>
          <a:xfrm>
            <a:off x="331304" y="198783"/>
            <a:ext cx="8942698" cy="6440556"/>
          </a:xfrm>
        </p:spPr>
        <p:txBody>
          <a:bodyPr>
            <a:normAutofit fontScale="92500"/>
          </a:bodyPr>
          <a:lstStyle/>
          <a:p>
            <a:pPr algn="just"/>
            <a:r>
              <a:rPr lang="pt-PT" sz="2300" dirty="0">
                <a:solidFill>
                  <a:schemeClr val="accent2">
                    <a:lumMod val="50000"/>
                  </a:schemeClr>
                </a:solidFill>
              </a:rPr>
              <a:t>2015 Paris </a:t>
            </a:r>
            <a:r>
              <a:rPr lang="pt-PT" sz="2300" dirty="0" err="1">
                <a:solidFill>
                  <a:schemeClr val="accent2">
                    <a:lumMod val="50000"/>
                  </a:schemeClr>
                </a:solidFill>
              </a:rPr>
              <a:t>Agreement</a:t>
            </a:r>
            <a:r>
              <a:rPr lang="pt-PT" sz="2300" dirty="0">
                <a:solidFill>
                  <a:schemeClr val="accent2">
                    <a:lumMod val="50000"/>
                  </a:schemeClr>
                </a:solidFill>
              </a:rPr>
              <a:t> -» EU 1st NDC (40% </a:t>
            </a:r>
            <a:r>
              <a:rPr lang="pt-PT" sz="2300" dirty="0" err="1">
                <a:solidFill>
                  <a:schemeClr val="accent2">
                    <a:lumMod val="50000"/>
                  </a:schemeClr>
                </a:solidFill>
              </a:rPr>
              <a:t>by</a:t>
            </a:r>
            <a:r>
              <a:rPr lang="pt-PT" sz="2300" dirty="0">
                <a:solidFill>
                  <a:schemeClr val="accent2">
                    <a:lumMod val="50000"/>
                  </a:schemeClr>
                </a:solidFill>
              </a:rPr>
              <a:t> 2030) -» EU 2nd </a:t>
            </a:r>
            <a:r>
              <a:rPr lang="pt-PT" sz="2300" dirty="0" err="1">
                <a:solidFill>
                  <a:schemeClr val="accent2">
                    <a:lumMod val="50000"/>
                  </a:schemeClr>
                </a:solidFill>
              </a:rPr>
              <a:t>and</a:t>
            </a:r>
            <a:r>
              <a:rPr lang="pt-PT" sz="2300" dirty="0">
                <a:solidFill>
                  <a:schemeClr val="accent2">
                    <a:lumMod val="50000"/>
                  </a:schemeClr>
                </a:solidFill>
              </a:rPr>
              <a:t> </a:t>
            </a:r>
            <a:r>
              <a:rPr lang="pt-PT" sz="2300" dirty="0" err="1">
                <a:solidFill>
                  <a:schemeClr val="accent2">
                    <a:lumMod val="50000"/>
                  </a:schemeClr>
                </a:solidFill>
              </a:rPr>
              <a:t>enhanced</a:t>
            </a:r>
            <a:r>
              <a:rPr lang="pt-PT" sz="2300" dirty="0">
                <a:solidFill>
                  <a:schemeClr val="accent2">
                    <a:lumMod val="50000"/>
                  </a:schemeClr>
                </a:solidFill>
              </a:rPr>
              <a:t> NDC (55% </a:t>
            </a:r>
            <a:r>
              <a:rPr lang="pt-PT" sz="2300" dirty="0" err="1">
                <a:solidFill>
                  <a:schemeClr val="accent2">
                    <a:lumMod val="50000"/>
                  </a:schemeClr>
                </a:solidFill>
              </a:rPr>
              <a:t>by</a:t>
            </a:r>
            <a:r>
              <a:rPr lang="pt-PT" sz="2300" dirty="0">
                <a:solidFill>
                  <a:schemeClr val="accent2">
                    <a:lumMod val="50000"/>
                  </a:schemeClr>
                </a:solidFill>
              </a:rPr>
              <a:t> 2030) -» 2020 Green </a:t>
            </a:r>
            <a:r>
              <a:rPr lang="pt-PT" sz="2300" dirty="0" err="1">
                <a:solidFill>
                  <a:schemeClr val="accent2">
                    <a:lumMod val="50000"/>
                  </a:schemeClr>
                </a:solidFill>
              </a:rPr>
              <a:t>Deal</a:t>
            </a:r>
            <a:r>
              <a:rPr lang="pt-PT" sz="2300" dirty="0">
                <a:solidFill>
                  <a:schemeClr val="accent2">
                    <a:lumMod val="50000"/>
                  </a:schemeClr>
                </a:solidFill>
              </a:rPr>
              <a:t> </a:t>
            </a:r>
          </a:p>
          <a:p>
            <a:pPr algn="just"/>
            <a:r>
              <a:rPr lang="pt-PT" sz="2300" dirty="0" err="1">
                <a:solidFill>
                  <a:schemeClr val="accent2">
                    <a:lumMod val="50000"/>
                  </a:schemeClr>
                </a:solidFill>
              </a:rPr>
              <a:t>Regu﻿lation</a:t>
            </a:r>
            <a:r>
              <a:rPr lang="pt-PT" sz="2300" dirty="0">
                <a:solidFill>
                  <a:schemeClr val="accent2">
                    <a:lumMod val="50000"/>
                  </a:schemeClr>
                </a:solidFill>
              </a:rPr>
              <a:t> (EU) 2018/199 - </a:t>
            </a:r>
            <a:r>
              <a:rPr lang="en-US" sz="2300" dirty="0">
                <a:solidFill>
                  <a:schemeClr val="accent2">
                    <a:lumMod val="50000"/>
                  </a:schemeClr>
                </a:solidFill>
              </a:rPr>
              <a:t>Governance of the Energy Union and Climate Action</a:t>
            </a:r>
            <a:r>
              <a:rPr lang="en-US" sz="2300" b="1" dirty="0">
                <a:solidFill>
                  <a:schemeClr val="accent2">
                    <a:lumMod val="50000"/>
                  </a:schemeClr>
                </a:solidFill>
              </a:rPr>
              <a:t> + </a:t>
            </a:r>
            <a:r>
              <a:rPr lang="pt-PT" sz="2300" dirty="0" err="1">
                <a:solidFill>
                  <a:schemeClr val="accent2">
                    <a:lumMod val="50000"/>
                  </a:schemeClr>
                </a:solidFill>
              </a:rPr>
              <a:t>Regulation</a:t>
            </a:r>
            <a:r>
              <a:rPr lang="pt-PT" sz="2300" dirty="0">
                <a:solidFill>
                  <a:schemeClr val="accent2">
                    <a:lumMod val="50000"/>
                  </a:schemeClr>
                </a:solidFill>
              </a:rPr>
              <a:t> (EU) 2021/1119 - </a:t>
            </a:r>
            <a:r>
              <a:rPr lang="pt-PT" sz="2300" dirty="0" err="1">
                <a:solidFill>
                  <a:schemeClr val="accent2">
                    <a:lumMod val="50000"/>
                  </a:schemeClr>
                </a:solidFill>
              </a:rPr>
              <a:t>The</a:t>
            </a:r>
            <a:r>
              <a:rPr lang="pt-PT" sz="2300" dirty="0">
                <a:solidFill>
                  <a:schemeClr val="accent2">
                    <a:lumMod val="50000"/>
                  </a:schemeClr>
                </a:solidFill>
              </a:rPr>
              <a:t> </a:t>
            </a:r>
            <a:r>
              <a:rPr lang="pt-PT" sz="2300" dirty="0" err="1">
                <a:solidFill>
                  <a:schemeClr val="accent2">
                    <a:lumMod val="50000"/>
                  </a:schemeClr>
                </a:solidFill>
              </a:rPr>
              <a:t>European</a:t>
            </a:r>
            <a:r>
              <a:rPr lang="pt-PT" sz="2300" dirty="0">
                <a:solidFill>
                  <a:schemeClr val="accent2">
                    <a:lumMod val="50000"/>
                  </a:schemeClr>
                </a:solidFill>
              </a:rPr>
              <a:t> </a:t>
            </a:r>
            <a:r>
              <a:rPr lang="pt-PT" sz="2300" dirty="0" err="1">
                <a:solidFill>
                  <a:schemeClr val="accent2">
                    <a:lumMod val="50000"/>
                  </a:schemeClr>
                </a:solidFill>
              </a:rPr>
              <a:t>Climate</a:t>
            </a:r>
            <a:r>
              <a:rPr lang="pt-PT" sz="2300" dirty="0">
                <a:solidFill>
                  <a:schemeClr val="accent2">
                    <a:lumMod val="50000"/>
                  </a:schemeClr>
                </a:solidFill>
              </a:rPr>
              <a:t> </a:t>
            </a:r>
            <a:r>
              <a:rPr lang="pt-PT" sz="2300" dirty="0" err="1">
                <a:solidFill>
                  <a:schemeClr val="accent2">
                    <a:lumMod val="50000"/>
                  </a:schemeClr>
                </a:solidFill>
              </a:rPr>
              <a:t>Law</a:t>
            </a:r>
            <a:r>
              <a:rPr lang="pt-PT" sz="2300" dirty="0">
                <a:solidFill>
                  <a:schemeClr val="accent2">
                    <a:lumMod val="50000"/>
                  </a:schemeClr>
                </a:solidFill>
              </a:rPr>
              <a:t> -» </a:t>
            </a:r>
            <a:r>
              <a:rPr lang="pt-PT" sz="2300" dirty="0" err="1">
                <a:solidFill>
                  <a:schemeClr val="accent2">
                    <a:lumMod val="50000"/>
                  </a:schemeClr>
                </a:solidFill>
              </a:rPr>
              <a:t>Fit</a:t>
            </a:r>
            <a:r>
              <a:rPr lang="pt-PT" sz="2300" dirty="0">
                <a:solidFill>
                  <a:schemeClr val="accent2">
                    <a:lumMod val="50000"/>
                  </a:schemeClr>
                </a:solidFill>
              </a:rPr>
              <a:t> for 55 (2021 </a:t>
            </a:r>
            <a:r>
              <a:rPr lang="pt-PT" sz="2300" dirty="0" err="1">
                <a:solidFill>
                  <a:schemeClr val="accent2">
                    <a:lumMod val="50000"/>
                  </a:schemeClr>
                </a:solidFill>
              </a:rPr>
              <a:t>onwards</a:t>
            </a:r>
            <a:r>
              <a:rPr lang="pt-PT" sz="2300" dirty="0">
                <a:solidFill>
                  <a:schemeClr val="accent2">
                    <a:lumMod val="50000"/>
                  </a:schemeClr>
                </a:solidFill>
              </a:rPr>
              <a:t>) + </a:t>
            </a:r>
            <a:r>
              <a:rPr lang="pt-PT" sz="2300" dirty="0" err="1">
                <a:solidFill>
                  <a:schemeClr val="accent2">
                    <a:lumMod val="50000"/>
                  </a:schemeClr>
                </a:solidFill>
              </a:rPr>
              <a:t>REPowerEU</a:t>
            </a:r>
            <a:r>
              <a:rPr lang="pt-PT" sz="2300" dirty="0">
                <a:solidFill>
                  <a:schemeClr val="accent2">
                    <a:lumMod val="50000"/>
                  </a:schemeClr>
                </a:solidFill>
              </a:rPr>
              <a:t> </a:t>
            </a:r>
          </a:p>
          <a:p>
            <a:pPr algn="just"/>
            <a:r>
              <a:rPr lang="en-US" sz="2300" dirty="0">
                <a:solidFill>
                  <a:schemeClr val="accent2">
                    <a:lumMod val="50000"/>
                  </a:schemeClr>
                </a:solidFill>
              </a:rPr>
              <a:t>New EED (D</a:t>
            </a:r>
            <a:r>
              <a:rPr lang="pt-PT" sz="2300" dirty="0" err="1">
                <a:solidFill>
                  <a:schemeClr val="accent2">
                    <a:lumMod val="50000"/>
                  </a:schemeClr>
                </a:solidFill>
              </a:rPr>
              <a:t>irective</a:t>
            </a:r>
            <a:r>
              <a:rPr lang="pt-PT" sz="2300" dirty="0">
                <a:solidFill>
                  <a:schemeClr val="accent2">
                    <a:lumMod val="50000"/>
                  </a:schemeClr>
                </a:solidFill>
              </a:rPr>
              <a:t> (EU) 2023/1791)</a:t>
            </a:r>
            <a:r>
              <a:rPr lang="en-US" sz="2300" dirty="0">
                <a:solidFill>
                  <a:schemeClr val="accent2">
                    <a:lumMod val="50000"/>
                  </a:schemeClr>
                </a:solidFill>
              </a:rPr>
              <a:t>-» in force -» “goal of consuming at least 11.7% less energy by 2030 compared to the projected energy use for 2030 (based on the 2020 reference scenario)” </a:t>
            </a:r>
            <a:r>
              <a:rPr lang="en-US" sz="1600" dirty="0">
                <a:solidFill>
                  <a:schemeClr val="accent2">
                    <a:lumMod val="50000"/>
                  </a:schemeClr>
                </a:solidFill>
              </a:rPr>
              <a:t>(</a:t>
            </a:r>
            <a:r>
              <a:rPr lang="en-US" sz="1600" dirty="0">
                <a:solidFill>
                  <a:schemeClr val="accent2">
                    <a:lumMod val="50000"/>
                  </a:schemeClr>
                </a:solidFill>
                <a:hlinkClick r:id="rId2">
                  <a:extLst>
                    <a:ext uri="{A12FA001-AC4F-418D-AE19-62706E023703}">
                      <ahyp:hlinkClr xmlns:ahyp="http://schemas.microsoft.com/office/drawing/2018/hyperlinkcolor" val="tx"/>
                    </a:ext>
                  </a:extLst>
                </a:hlinkClick>
              </a:rPr>
              <a:t>https://energy.ec.europa.eu/topics/energy-efficiency/energy-efficiency-targets-directive-and-rules/energy-efficiency-targets_en</a:t>
            </a:r>
            <a:r>
              <a:rPr lang="en-US" sz="1600" dirty="0">
                <a:solidFill>
                  <a:schemeClr val="accent2">
                    <a:lumMod val="50000"/>
                  </a:schemeClr>
                </a:solidFill>
              </a:rPr>
              <a:t>) </a:t>
            </a:r>
          </a:p>
          <a:p>
            <a:pPr marL="0" indent="0" algn="just">
              <a:buNone/>
            </a:pPr>
            <a:r>
              <a:rPr lang="en-US" sz="2000" b="1" dirty="0">
                <a:solidFill>
                  <a:schemeClr val="accent2">
                    <a:lumMod val="50000"/>
                  </a:schemeClr>
                </a:solidFill>
              </a:rPr>
              <a:t>Recital 15 : “[E]</a:t>
            </a:r>
            <a:r>
              <a:rPr lang="en-US" sz="2000" b="1" dirty="0" err="1">
                <a:solidFill>
                  <a:schemeClr val="accent2">
                    <a:lumMod val="50000"/>
                  </a:schemeClr>
                </a:solidFill>
              </a:rPr>
              <a:t>nergy</a:t>
            </a:r>
            <a:r>
              <a:rPr lang="en-US" sz="2000" b="1" dirty="0">
                <a:solidFill>
                  <a:schemeClr val="accent2">
                    <a:lumMod val="50000"/>
                  </a:schemeClr>
                </a:solidFill>
              </a:rPr>
              <a:t> efficiency is to be treated as an energy source in its own right. The energy efficiency first principle is an overarching principle that should be taken into account across all sectors, going beyond the energy system, at all levels, including in the financial sector” -» Article 3</a:t>
            </a:r>
          </a:p>
          <a:p>
            <a:pPr algn="just"/>
            <a:r>
              <a:rPr lang="en-US" sz="2300" dirty="0">
                <a:solidFill>
                  <a:schemeClr val="accent2">
                    <a:lumMod val="50000"/>
                  </a:schemeClr>
                </a:solidFill>
              </a:rPr>
              <a:t>New RED (pending publication) -» “raise the share of renewable energy in the EU’s overall energy consumption to 42.5% by 2030 with an additional 2.5% indicative top up to allow the target of 45% to be achieved” </a:t>
            </a:r>
            <a:r>
              <a:rPr lang="en-US" sz="1600" dirty="0">
                <a:solidFill>
                  <a:schemeClr val="accent2">
                    <a:lumMod val="50000"/>
                  </a:schemeClr>
                </a:solidFill>
              </a:rPr>
              <a:t>(</a:t>
            </a:r>
            <a:r>
              <a:rPr lang="en-US" sz="1600" dirty="0">
                <a:solidFill>
                  <a:schemeClr val="accent2">
                    <a:lumMod val="50000"/>
                  </a:schemeClr>
                </a:solidFill>
                <a:hlinkClick r:id="rId3">
                  <a:extLst>
                    <a:ext uri="{A12FA001-AC4F-418D-AE19-62706E023703}">
                      <ahyp:hlinkClr xmlns:ahyp="http://schemas.microsoft.com/office/drawing/2018/hyperlinkcolor" val="tx"/>
                    </a:ext>
                  </a:extLst>
                </a:hlinkClick>
              </a:rPr>
              <a:t>https://www.consilium.europa.eu/en/press/press-releases/2023/10/09/renewable-energy-council-adopts-new-rules/</a:t>
            </a:r>
            <a:r>
              <a:rPr lang="en-US" sz="1600" dirty="0">
                <a:solidFill>
                  <a:schemeClr val="accent2">
                    <a:lumMod val="50000"/>
                  </a:schemeClr>
                </a:solidFill>
              </a:rPr>
              <a:t>)</a:t>
            </a:r>
          </a:p>
          <a:p>
            <a:endParaRPr lang="en-US" b="1" dirty="0"/>
          </a:p>
          <a:p>
            <a:endParaRPr lang="pt-PT" dirty="0"/>
          </a:p>
        </p:txBody>
      </p:sp>
    </p:spTree>
    <p:extLst>
      <p:ext uri="{BB962C8B-B14F-4D97-AF65-F5344CB8AC3E}">
        <p14:creationId xmlns:p14="http://schemas.microsoft.com/office/powerpoint/2010/main" val="386853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9A0557-A388-4B71-BDD7-F2A431D2D8D8}"/>
              </a:ext>
            </a:extLst>
          </p:cNvPr>
          <p:cNvSpPr>
            <a:spLocks noGrp="1"/>
          </p:cNvSpPr>
          <p:nvPr>
            <p:ph type="title"/>
          </p:nvPr>
        </p:nvSpPr>
        <p:spPr>
          <a:xfrm>
            <a:off x="677334" y="156238"/>
            <a:ext cx="8596668" cy="1320800"/>
          </a:xfrm>
        </p:spPr>
        <p:txBody>
          <a:bodyPr>
            <a:normAutofit/>
          </a:bodyPr>
          <a:lstStyle/>
          <a:p>
            <a:pPr algn="ctr"/>
            <a:r>
              <a:rPr lang="pt-PT" sz="3300" dirty="0" err="1">
                <a:solidFill>
                  <a:schemeClr val="accent1">
                    <a:lumMod val="50000"/>
                  </a:schemeClr>
                </a:solidFill>
              </a:rPr>
              <a:t>Just</a:t>
            </a:r>
            <a:r>
              <a:rPr lang="pt-PT" sz="3300" dirty="0">
                <a:solidFill>
                  <a:schemeClr val="accent1">
                    <a:lumMod val="50000"/>
                  </a:schemeClr>
                </a:solidFill>
              </a:rPr>
              <a:t> </a:t>
            </a:r>
            <a:r>
              <a:rPr lang="pt-PT" sz="3300" dirty="0" err="1">
                <a:solidFill>
                  <a:schemeClr val="accent1">
                    <a:lumMod val="50000"/>
                  </a:schemeClr>
                </a:solidFill>
              </a:rPr>
              <a:t>and</a:t>
            </a:r>
            <a:r>
              <a:rPr lang="pt-PT" sz="3300" dirty="0">
                <a:solidFill>
                  <a:schemeClr val="accent1">
                    <a:lumMod val="50000"/>
                  </a:schemeClr>
                </a:solidFill>
              </a:rPr>
              <a:t> </a:t>
            </a:r>
            <a:r>
              <a:rPr lang="pt-PT" sz="3300" dirty="0" err="1">
                <a:solidFill>
                  <a:schemeClr val="accent1">
                    <a:lumMod val="50000"/>
                  </a:schemeClr>
                </a:solidFill>
              </a:rPr>
              <a:t>equitable</a:t>
            </a:r>
            <a:r>
              <a:rPr lang="pt-PT" sz="3300" dirty="0">
                <a:solidFill>
                  <a:schemeClr val="accent1">
                    <a:lumMod val="50000"/>
                  </a:schemeClr>
                </a:solidFill>
              </a:rPr>
              <a:t> </a:t>
            </a:r>
            <a:r>
              <a:rPr lang="pt-PT" sz="3300" dirty="0" err="1">
                <a:solidFill>
                  <a:schemeClr val="accent1">
                    <a:lumMod val="50000"/>
                  </a:schemeClr>
                </a:solidFill>
              </a:rPr>
              <a:t>energy</a:t>
            </a:r>
            <a:r>
              <a:rPr lang="pt-PT" sz="3300" dirty="0">
                <a:solidFill>
                  <a:schemeClr val="accent1">
                    <a:lumMod val="50000"/>
                  </a:schemeClr>
                </a:solidFill>
              </a:rPr>
              <a:t> </a:t>
            </a:r>
            <a:r>
              <a:rPr lang="pt-PT" sz="3300" dirty="0" err="1">
                <a:solidFill>
                  <a:schemeClr val="accent1">
                    <a:lumMod val="50000"/>
                  </a:schemeClr>
                </a:solidFill>
              </a:rPr>
              <a:t>transition</a:t>
            </a:r>
            <a:endParaRPr lang="pt-PT" sz="3300" dirty="0">
              <a:solidFill>
                <a:schemeClr val="accent1">
                  <a:lumMod val="50000"/>
                </a:schemeClr>
              </a:solidFill>
            </a:endParaRPr>
          </a:p>
        </p:txBody>
      </p:sp>
      <p:sp>
        <p:nvSpPr>
          <p:cNvPr id="3" name="Marcador de Posição de Conteúdo 2">
            <a:extLst>
              <a:ext uri="{FF2B5EF4-FFF2-40B4-BE49-F238E27FC236}">
                <a16:creationId xmlns:a16="http://schemas.microsoft.com/office/drawing/2014/main" id="{7757D192-1961-450E-A872-5232DBEE5DFD}"/>
              </a:ext>
            </a:extLst>
          </p:cNvPr>
          <p:cNvSpPr>
            <a:spLocks noGrp="1"/>
          </p:cNvSpPr>
          <p:nvPr>
            <p:ph idx="1"/>
          </p:nvPr>
        </p:nvSpPr>
        <p:spPr>
          <a:xfrm>
            <a:off x="477078" y="901148"/>
            <a:ext cx="8796924" cy="5800613"/>
          </a:xfrm>
        </p:spPr>
        <p:txBody>
          <a:bodyPr>
            <a:normAutofit/>
          </a:bodyPr>
          <a:lstStyle/>
          <a:p>
            <a:r>
              <a:rPr lang="pt-PT" sz="2300" dirty="0" err="1"/>
              <a:t>Democractic</a:t>
            </a:r>
            <a:r>
              <a:rPr lang="pt-PT" sz="2300" dirty="0"/>
              <a:t>, </a:t>
            </a:r>
            <a:r>
              <a:rPr lang="pt-PT" sz="2300" dirty="0" err="1"/>
              <a:t>participatory</a:t>
            </a:r>
            <a:endParaRPr lang="pt-PT" sz="2300" dirty="0"/>
          </a:p>
        </p:txBody>
      </p:sp>
      <p:pic>
        <p:nvPicPr>
          <p:cNvPr id="5" name="Imagem 4">
            <a:extLst>
              <a:ext uri="{FF2B5EF4-FFF2-40B4-BE49-F238E27FC236}">
                <a16:creationId xmlns:a16="http://schemas.microsoft.com/office/drawing/2014/main" id="{8B6B4AB4-E8E6-4019-802E-A757B3A561B2}"/>
              </a:ext>
            </a:extLst>
          </p:cNvPr>
          <p:cNvPicPr>
            <a:picLocks noChangeAspect="1"/>
          </p:cNvPicPr>
          <p:nvPr/>
        </p:nvPicPr>
        <p:blipFill>
          <a:blip r:embed="rId2"/>
          <a:stretch>
            <a:fillRect/>
          </a:stretch>
        </p:blipFill>
        <p:spPr>
          <a:xfrm>
            <a:off x="233905" y="1342832"/>
            <a:ext cx="5368186" cy="5358929"/>
          </a:xfrm>
          <a:prstGeom prst="rect">
            <a:avLst/>
          </a:prstGeom>
        </p:spPr>
      </p:pic>
      <p:sp>
        <p:nvSpPr>
          <p:cNvPr id="6" name="Retângulo 5">
            <a:extLst>
              <a:ext uri="{FF2B5EF4-FFF2-40B4-BE49-F238E27FC236}">
                <a16:creationId xmlns:a16="http://schemas.microsoft.com/office/drawing/2014/main" id="{15A8324F-222E-4EA0-828C-9CA1695C47E4}"/>
              </a:ext>
            </a:extLst>
          </p:cNvPr>
          <p:cNvSpPr/>
          <p:nvPr/>
        </p:nvSpPr>
        <p:spPr>
          <a:xfrm>
            <a:off x="427116" y="6627168"/>
            <a:ext cx="10349949" cy="230832"/>
          </a:xfrm>
          <a:prstGeom prst="rect">
            <a:avLst/>
          </a:prstGeom>
        </p:spPr>
        <p:txBody>
          <a:bodyPr wrap="square">
            <a:spAutoFit/>
          </a:bodyPr>
          <a:lstStyle/>
          <a:p>
            <a:r>
              <a:rPr lang="pt-PT" sz="900" dirty="0" err="1"/>
              <a:t>Wahlund</a:t>
            </a:r>
            <a:r>
              <a:rPr lang="pt-PT" sz="900" dirty="0"/>
              <a:t>, M., &amp; Palm, J. (2022). </a:t>
            </a:r>
            <a:r>
              <a:rPr lang="pt-PT" sz="900" dirty="0" err="1"/>
              <a:t>The</a:t>
            </a:r>
            <a:r>
              <a:rPr lang="pt-PT" sz="900" dirty="0"/>
              <a:t> role </a:t>
            </a:r>
            <a:r>
              <a:rPr lang="pt-PT" sz="900" dirty="0" err="1"/>
              <a:t>of</a:t>
            </a:r>
            <a:r>
              <a:rPr lang="pt-PT" sz="900" dirty="0"/>
              <a:t> </a:t>
            </a:r>
            <a:r>
              <a:rPr lang="pt-PT" sz="900" dirty="0" err="1"/>
              <a:t>energy</a:t>
            </a:r>
            <a:r>
              <a:rPr lang="pt-PT" sz="900" dirty="0"/>
              <a:t> </a:t>
            </a:r>
            <a:r>
              <a:rPr lang="pt-PT" sz="900" dirty="0" err="1"/>
              <a:t>democracy</a:t>
            </a:r>
            <a:r>
              <a:rPr lang="pt-PT" sz="900" dirty="0"/>
              <a:t> </a:t>
            </a:r>
            <a:r>
              <a:rPr lang="pt-PT" sz="900" dirty="0" err="1"/>
              <a:t>and</a:t>
            </a:r>
            <a:r>
              <a:rPr lang="pt-PT" sz="900" dirty="0"/>
              <a:t> </a:t>
            </a:r>
            <a:r>
              <a:rPr lang="pt-PT" sz="900" dirty="0" err="1"/>
              <a:t>energy</a:t>
            </a:r>
            <a:r>
              <a:rPr lang="pt-PT" sz="900" dirty="0"/>
              <a:t> </a:t>
            </a:r>
            <a:r>
              <a:rPr lang="pt-PT" sz="900" dirty="0" err="1"/>
              <a:t>citizenship</a:t>
            </a:r>
            <a:r>
              <a:rPr lang="pt-PT" sz="900" dirty="0"/>
              <a:t> for </a:t>
            </a:r>
            <a:r>
              <a:rPr lang="pt-PT" sz="900" dirty="0" err="1"/>
              <a:t>participatory</a:t>
            </a:r>
            <a:r>
              <a:rPr lang="pt-PT" sz="900" dirty="0"/>
              <a:t> </a:t>
            </a:r>
            <a:r>
              <a:rPr lang="pt-PT" sz="900" dirty="0" err="1"/>
              <a:t>energy</a:t>
            </a:r>
            <a:r>
              <a:rPr lang="pt-PT" sz="900" dirty="0"/>
              <a:t> </a:t>
            </a:r>
            <a:r>
              <a:rPr lang="pt-PT" sz="900" dirty="0" err="1"/>
              <a:t>transitions</a:t>
            </a:r>
            <a:r>
              <a:rPr lang="pt-PT" sz="900" dirty="0"/>
              <a:t>: A </a:t>
            </a:r>
            <a:r>
              <a:rPr lang="pt-PT" sz="900" dirty="0" err="1"/>
              <a:t>comprehensive</a:t>
            </a:r>
            <a:r>
              <a:rPr lang="pt-PT" sz="900" dirty="0"/>
              <a:t> </a:t>
            </a:r>
            <a:r>
              <a:rPr lang="pt-PT" sz="900" dirty="0" err="1"/>
              <a:t>review</a:t>
            </a:r>
            <a:r>
              <a:rPr lang="pt-PT" sz="900" dirty="0"/>
              <a:t>. </a:t>
            </a:r>
            <a:r>
              <a:rPr lang="pt-PT" sz="900" dirty="0" err="1"/>
              <a:t>Energy</a:t>
            </a:r>
            <a:r>
              <a:rPr lang="pt-PT" sz="900" dirty="0"/>
              <a:t> Research &amp; Social </a:t>
            </a:r>
            <a:r>
              <a:rPr lang="pt-PT" sz="900" dirty="0" err="1"/>
              <a:t>Science</a:t>
            </a:r>
            <a:r>
              <a:rPr lang="pt-PT" sz="900" dirty="0"/>
              <a:t>, 87</a:t>
            </a:r>
          </a:p>
        </p:txBody>
      </p:sp>
      <p:pic>
        <p:nvPicPr>
          <p:cNvPr id="8" name="Imagem 7">
            <a:extLst>
              <a:ext uri="{FF2B5EF4-FFF2-40B4-BE49-F238E27FC236}">
                <a16:creationId xmlns:a16="http://schemas.microsoft.com/office/drawing/2014/main" id="{02B24FC3-858F-470D-B375-C8BE4A5F4108}"/>
              </a:ext>
            </a:extLst>
          </p:cNvPr>
          <p:cNvPicPr>
            <a:picLocks noChangeAspect="1"/>
          </p:cNvPicPr>
          <p:nvPr/>
        </p:nvPicPr>
        <p:blipFill>
          <a:blip r:embed="rId3"/>
          <a:stretch>
            <a:fillRect/>
          </a:stretch>
        </p:blipFill>
        <p:spPr>
          <a:xfrm>
            <a:off x="5652053" y="2397994"/>
            <a:ext cx="6477111" cy="2798113"/>
          </a:xfrm>
          <a:prstGeom prst="rect">
            <a:avLst/>
          </a:prstGeom>
        </p:spPr>
      </p:pic>
    </p:spTree>
    <p:extLst>
      <p:ext uri="{BB962C8B-B14F-4D97-AF65-F5344CB8AC3E}">
        <p14:creationId xmlns:p14="http://schemas.microsoft.com/office/powerpoint/2010/main" val="313015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3BF28C8C-419C-4F74-8B90-7D2D6A6C55FA}"/>
              </a:ext>
            </a:extLst>
          </p:cNvPr>
          <p:cNvSpPr>
            <a:spLocks noGrp="1"/>
          </p:cNvSpPr>
          <p:nvPr>
            <p:ph idx="1"/>
          </p:nvPr>
        </p:nvSpPr>
        <p:spPr>
          <a:xfrm>
            <a:off x="251791" y="145774"/>
            <a:ext cx="9316279" cy="6573077"/>
          </a:xfrm>
        </p:spPr>
        <p:txBody>
          <a:bodyPr>
            <a:normAutofit fontScale="92500" lnSpcReduction="10000"/>
          </a:bodyPr>
          <a:lstStyle/>
          <a:p>
            <a:r>
              <a:rPr lang="pt-PT" sz="2300" dirty="0" err="1">
                <a:solidFill>
                  <a:schemeClr val="accent1">
                    <a:lumMod val="50000"/>
                  </a:schemeClr>
                </a:solidFill>
              </a:rPr>
              <a:t>Democratisation</a:t>
            </a:r>
            <a:endParaRPr lang="pt-PT" sz="2300" dirty="0">
              <a:solidFill>
                <a:schemeClr val="accent1">
                  <a:lumMod val="50000"/>
                </a:schemeClr>
              </a:solidFill>
            </a:endParaRPr>
          </a:p>
          <a:p>
            <a:pPr marL="0" indent="0">
              <a:buNone/>
            </a:pPr>
            <a:r>
              <a:rPr lang="pt-PT" sz="2300" dirty="0">
                <a:solidFill>
                  <a:schemeClr val="accent1">
                    <a:lumMod val="50000"/>
                  </a:schemeClr>
                </a:solidFill>
              </a:rPr>
              <a:t>(i) </a:t>
            </a:r>
            <a:r>
              <a:rPr lang="pt-PT" sz="2300" dirty="0" err="1">
                <a:solidFill>
                  <a:schemeClr val="accent1">
                    <a:lumMod val="50000"/>
                  </a:schemeClr>
                </a:solidFill>
              </a:rPr>
              <a:t>Citizens</a:t>
            </a:r>
            <a:r>
              <a:rPr lang="pt-PT" sz="2300" dirty="0">
                <a:solidFill>
                  <a:schemeClr val="accent1">
                    <a:lumMod val="50000"/>
                  </a:schemeClr>
                </a:solidFill>
              </a:rPr>
              <a:t>’ </a:t>
            </a:r>
            <a:r>
              <a:rPr lang="pt-PT" sz="2300" dirty="0" err="1">
                <a:solidFill>
                  <a:schemeClr val="accent1">
                    <a:lumMod val="50000"/>
                  </a:schemeClr>
                </a:solidFill>
              </a:rPr>
              <a:t>Panels</a:t>
            </a:r>
            <a:r>
              <a:rPr lang="pt-PT" sz="2300" dirty="0">
                <a:solidFill>
                  <a:schemeClr val="accent1">
                    <a:lumMod val="50000"/>
                  </a:schemeClr>
                </a:solidFill>
              </a:rPr>
              <a:t>, </a:t>
            </a:r>
            <a:r>
              <a:rPr lang="pt-PT" sz="2300" dirty="0" err="1">
                <a:solidFill>
                  <a:schemeClr val="accent1">
                    <a:lumMod val="50000"/>
                  </a:schemeClr>
                </a:solidFill>
              </a:rPr>
              <a:t>Assemblies</a:t>
            </a:r>
            <a:r>
              <a:rPr lang="pt-PT" sz="2300" dirty="0">
                <a:solidFill>
                  <a:schemeClr val="accent1">
                    <a:lumMod val="50000"/>
                  </a:schemeClr>
                </a:solidFill>
              </a:rPr>
              <a:t>, </a:t>
            </a:r>
            <a:r>
              <a:rPr lang="pt-PT" sz="2300" dirty="0" err="1">
                <a:solidFill>
                  <a:schemeClr val="accent1">
                    <a:lumMod val="50000"/>
                  </a:schemeClr>
                </a:solidFill>
              </a:rPr>
              <a:t>Councils</a:t>
            </a:r>
            <a:r>
              <a:rPr lang="pt-PT" sz="2300" dirty="0">
                <a:solidFill>
                  <a:schemeClr val="accent1">
                    <a:lumMod val="50000"/>
                  </a:schemeClr>
                </a:solidFill>
              </a:rPr>
              <a:t> -» ad hoc, </a:t>
            </a:r>
            <a:r>
              <a:rPr lang="pt-PT" sz="2300" dirty="0" err="1">
                <a:solidFill>
                  <a:schemeClr val="accent1">
                    <a:lumMod val="50000"/>
                  </a:schemeClr>
                </a:solidFill>
              </a:rPr>
              <a:t>permanent</a:t>
            </a:r>
            <a:r>
              <a:rPr lang="pt-PT" sz="2300" dirty="0">
                <a:solidFill>
                  <a:schemeClr val="accent1">
                    <a:lumMod val="50000"/>
                  </a:schemeClr>
                </a:solidFill>
              </a:rPr>
              <a:t>, </a:t>
            </a:r>
            <a:r>
              <a:rPr lang="pt-PT" sz="2300" dirty="0" err="1">
                <a:solidFill>
                  <a:schemeClr val="accent1">
                    <a:lumMod val="50000"/>
                  </a:schemeClr>
                </a:solidFill>
              </a:rPr>
              <a:t>both</a:t>
            </a:r>
            <a:endParaRPr lang="pt-PT" sz="2300" dirty="0">
              <a:solidFill>
                <a:schemeClr val="accent1">
                  <a:lumMod val="50000"/>
                </a:schemeClr>
              </a:solidFill>
            </a:endParaRPr>
          </a:p>
          <a:p>
            <a:pPr marL="0" indent="0">
              <a:buNone/>
            </a:pPr>
            <a:r>
              <a:rPr lang="pt-PT" sz="2300" dirty="0">
                <a:solidFill>
                  <a:schemeClr val="accent1">
                    <a:lumMod val="50000"/>
                  </a:schemeClr>
                </a:solidFill>
              </a:rPr>
              <a:t>E.g., </a:t>
            </a:r>
            <a:r>
              <a:rPr lang="en-US" sz="2300" dirty="0">
                <a:solidFill>
                  <a:schemeClr val="accent1">
                    <a:lumMod val="50000"/>
                  </a:schemeClr>
                </a:solidFill>
              </a:rPr>
              <a:t>Citizens’ Panel on Edmonton’s Energy and Climate Challenges; </a:t>
            </a:r>
            <a:r>
              <a:rPr lang="en-US" sz="2300" dirty="0" err="1">
                <a:solidFill>
                  <a:schemeClr val="accent1">
                    <a:lumMod val="50000"/>
                  </a:schemeClr>
                </a:solidFill>
              </a:rPr>
              <a:t>Wallonië</a:t>
            </a:r>
            <a:r>
              <a:rPr lang="en-US" sz="2300" dirty="0">
                <a:solidFill>
                  <a:schemeClr val="accent1">
                    <a:lumMod val="50000"/>
                  </a:schemeClr>
                </a:solidFill>
              </a:rPr>
              <a:t> Citizen Panel for the Climate; </a:t>
            </a:r>
            <a:r>
              <a:rPr lang="pt-PT" sz="2300" dirty="0">
                <a:solidFill>
                  <a:schemeClr val="accent1">
                    <a:lumMod val="50000"/>
                  </a:schemeClr>
                </a:solidFill>
              </a:rPr>
              <a:t>Conselho de Cidadãos de Lisboa</a:t>
            </a:r>
            <a:r>
              <a:rPr lang="en-US" sz="2300" dirty="0">
                <a:solidFill>
                  <a:schemeClr val="accent1">
                    <a:lumMod val="50000"/>
                  </a:schemeClr>
                </a:solidFill>
              </a:rPr>
              <a:t>; </a:t>
            </a:r>
            <a:r>
              <a:rPr lang="fr-FR" sz="2300" dirty="0">
                <a:solidFill>
                  <a:schemeClr val="accent1">
                    <a:lumMod val="50000"/>
                  </a:schemeClr>
                </a:solidFill>
              </a:rPr>
              <a:t>Conseil Citoyen Permanent de Saint-Gilles</a:t>
            </a:r>
            <a:r>
              <a:rPr lang="pt-PT" sz="2300" dirty="0">
                <a:solidFill>
                  <a:schemeClr val="accent1">
                    <a:lumMod val="50000"/>
                  </a:schemeClr>
                </a:solidFill>
              </a:rPr>
              <a:t>; </a:t>
            </a:r>
            <a:r>
              <a:rPr lang="pt-PT" sz="2300" dirty="0" err="1">
                <a:solidFill>
                  <a:schemeClr val="accent1">
                    <a:lumMod val="50000"/>
                  </a:schemeClr>
                </a:solidFill>
              </a:rPr>
              <a:t>Ostbelgien</a:t>
            </a:r>
            <a:r>
              <a:rPr lang="pt-PT" sz="2300" dirty="0">
                <a:solidFill>
                  <a:schemeClr val="accent1">
                    <a:lumMod val="50000"/>
                  </a:schemeClr>
                </a:solidFill>
              </a:rPr>
              <a:t> </a:t>
            </a:r>
            <a:r>
              <a:rPr lang="pt-PT" sz="2300" dirty="0" err="1">
                <a:solidFill>
                  <a:schemeClr val="accent1">
                    <a:lumMod val="50000"/>
                  </a:schemeClr>
                </a:solidFill>
              </a:rPr>
              <a:t>Model</a:t>
            </a:r>
            <a:endParaRPr lang="pt-PT" sz="2300" dirty="0">
              <a:solidFill>
                <a:schemeClr val="accent1">
                  <a:lumMod val="50000"/>
                </a:schemeClr>
              </a:solidFill>
            </a:endParaRPr>
          </a:p>
          <a:p>
            <a:pPr marL="0" indent="0">
              <a:buNone/>
            </a:pPr>
            <a:r>
              <a:rPr lang="pt-PT" sz="2300" dirty="0">
                <a:solidFill>
                  <a:schemeClr val="accent1">
                    <a:lumMod val="50000"/>
                  </a:schemeClr>
                </a:solidFill>
              </a:rPr>
              <a:t>(</a:t>
            </a:r>
            <a:r>
              <a:rPr lang="pt-PT" sz="2300" dirty="0" err="1">
                <a:solidFill>
                  <a:schemeClr val="accent1">
                    <a:lumMod val="50000"/>
                  </a:schemeClr>
                </a:solidFill>
              </a:rPr>
              <a:t>ii</a:t>
            </a:r>
            <a:r>
              <a:rPr lang="pt-PT" sz="2300" dirty="0">
                <a:solidFill>
                  <a:schemeClr val="accent1">
                    <a:lumMod val="50000"/>
                  </a:schemeClr>
                </a:solidFill>
              </a:rPr>
              <a:t>) </a:t>
            </a:r>
            <a:r>
              <a:rPr lang="pt-PT" sz="2300" dirty="0" err="1">
                <a:solidFill>
                  <a:schemeClr val="accent1">
                    <a:lumMod val="50000"/>
                  </a:schemeClr>
                </a:solidFill>
              </a:rPr>
              <a:t>Remunicipalisation</a:t>
            </a:r>
            <a:endParaRPr lang="pt-PT" sz="2300" dirty="0">
              <a:solidFill>
                <a:schemeClr val="accent1">
                  <a:lumMod val="50000"/>
                </a:schemeClr>
              </a:solidFill>
            </a:endParaRPr>
          </a:p>
          <a:p>
            <a:pPr marL="0" indent="0" algn="just">
              <a:buNone/>
            </a:pPr>
            <a:r>
              <a:rPr lang="pt-PT" sz="2300" dirty="0">
                <a:solidFill>
                  <a:schemeClr val="accent1">
                    <a:lumMod val="50000"/>
                  </a:schemeClr>
                </a:solidFill>
              </a:rPr>
              <a:t>More </a:t>
            </a:r>
            <a:r>
              <a:rPr lang="pt-PT" sz="2300" dirty="0" err="1">
                <a:solidFill>
                  <a:schemeClr val="accent1">
                    <a:lumMod val="50000"/>
                  </a:schemeClr>
                </a:solidFill>
              </a:rPr>
              <a:t>than</a:t>
            </a:r>
            <a:r>
              <a:rPr lang="pt-PT" sz="2300" dirty="0">
                <a:solidFill>
                  <a:schemeClr val="accent1">
                    <a:lumMod val="50000"/>
                  </a:schemeClr>
                </a:solidFill>
              </a:rPr>
              <a:t> 1.500 cases </a:t>
            </a:r>
            <a:r>
              <a:rPr lang="pt-PT" sz="2300" dirty="0" err="1">
                <a:solidFill>
                  <a:schemeClr val="accent1">
                    <a:lumMod val="50000"/>
                  </a:schemeClr>
                </a:solidFill>
              </a:rPr>
              <a:t>worldwide</a:t>
            </a:r>
            <a:r>
              <a:rPr lang="pt-PT" sz="2300" dirty="0">
                <a:solidFill>
                  <a:schemeClr val="accent1">
                    <a:lumMod val="50000"/>
                  </a:schemeClr>
                </a:solidFill>
              </a:rPr>
              <a:t> </a:t>
            </a:r>
            <a:r>
              <a:rPr lang="pt-PT" sz="2300" dirty="0" err="1">
                <a:solidFill>
                  <a:schemeClr val="accent1">
                    <a:lumMod val="50000"/>
                  </a:schemeClr>
                </a:solidFill>
              </a:rPr>
              <a:t>since</a:t>
            </a:r>
            <a:r>
              <a:rPr lang="pt-PT" sz="2300" dirty="0">
                <a:solidFill>
                  <a:schemeClr val="accent1">
                    <a:lumMod val="50000"/>
                  </a:schemeClr>
                </a:solidFill>
              </a:rPr>
              <a:t> 2000 </a:t>
            </a:r>
            <a:r>
              <a:rPr lang="pt-PT" dirty="0">
                <a:solidFill>
                  <a:schemeClr val="accent1">
                    <a:lumMod val="50000"/>
                  </a:schemeClr>
                </a:solidFill>
              </a:rPr>
              <a:t>(</a:t>
            </a:r>
            <a:r>
              <a:rPr lang="en-US" dirty="0">
                <a:solidFill>
                  <a:schemeClr val="accent1">
                    <a:lumMod val="50000"/>
                  </a:schemeClr>
                </a:solidFill>
              </a:rPr>
              <a:t>Cumbers, Andrew, et al., Mapping </a:t>
            </a:r>
            <a:r>
              <a:rPr lang="en-US" dirty="0" err="1">
                <a:solidFill>
                  <a:schemeClr val="accent1">
                    <a:lumMod val="50000"/>
                  </a:schemeClr>
                </a:solidFill>
              </a:rPr>
              <a:t>Remunicipalisation</a:t>
            </a:r>
            <a:r>
              <a:rPr lang="en-US" dirty="0">
                <a:solidFill>
                  <a:schemeClr val="accent1">
                    <a:lumMod val="50000"/>
                  </a:schemeClr>
                </a:solidFill>
              </a:rPr>
              <a:t>: </a:t>
            </a:r>
            <a:r>
              <a:rPr lang="en-US" dirty="0" err="1">
                <a:solidFill>
                  <a:schemeClr val="accent1">
                    <a:lumMod val="50000"/>
                  </a:schemeClr>
                </a:solidFill>
              </a:rPr>
              <a:t>emergente</a:t>
            </a:r>
            <a:r>
              <a:rPr lang="en-US" dirty="0">
                <a:solidFill>
                  <a:schemeClr val="accent1">
                    <a:lumMod val="50000"/>
                  </a:schemeClr>
                </a:solidFill>
              </a:rPr>
              <a:t> trends in the global de-</a:t>
            </a:r>
            <a:r>
              <a:rPr lang="en-US" dirty="0" err="1">
                <a:solidFill>
                  <a:schemeClr val="accent1">
                    <a:lumMod val="50000"/>
                  </a:schemeClr>
                </a:solidFill>
              </a:rPr>
              <a:t>privatisation</a:t>
            </a:r>
            <a:r>
              <a:rPr lang="en-US" dirty="0">
                <a:solidFill>
                  <a:schemeClr val="accent1">
                    <a:lumMod val="50000"/>
                  </a:schemeClr>
                </a:solidFill>
              </a:rPr>
              <a:t> process, University of Glasgow, 2022 (https://pop-umbrella.s3.amazonaws.com/uploads/b4cf0721-7bbd-411e-95d1-1c9579ce6edc_GLOBAL_MAPPING_SUMMARY_APRIL_2022.pdf) </a:t>
            </a:r>
          </a:p>
          <a:p>
            <a:pPr marL="0" indent="0" algn="just">
              <a:buNone/>
            </a:pPr>
            <a:r>
              <a:rPr lang="pt-PT" sz="2500" dirty="0" err="1">
                <a:solidFill>
                  <a:schemeClr val="accent1">
                    <a:lumMod val="50000"/>
                  </a:schemeClr>
                </a:solidFill>
              </a:rPr>
              <a:t>Paradigmatically</a:t>
            </a:r>
            <a:r>
              <a:rPr lang="pt-PT" sz="2500" dirty="0">
                <a:solidFill>
                  <a:schemeClr val="accent1">
                    <a:lumMod val="50000"/>
                  </a:schemeClr>
                </a:solidFill>
              </a:rPr>
              <a:t>, </a:t>
            </a:r>
            <a:r>
              <a:rPr lang="pt-PT" sz="2500" dirty="0" err="1">
                <a:solidFill>
                  <a:schemeClr val="accent1">
                    <a:lumMod val="50000"/>
                  </a:schemeClr>
                </a:solidFill>
              </a:rPr>
              <a:t>energy</a:t>
            </a:r>
            <a:r>
              <a:rPr lang="pt-PT" sz="2500" dirty="0">
                <a:solidFill>
                  <a:schemeClr val="accent1">
                    <a:lumMod val="50000"/>
                  </a:schemeClr>
                </a:solidFill>
              </a:rPr>
              <a:t> </a:t>
            </a:r>
            <a:r>
              <a:rPr lang="pt-PT" sz="2500" dirty="0" err="1">
                <a:solidFill>
                  <a:schemeClr val="accent1">
                    <a:lumMod val="50000"/>
                  </a:schemeClr>
                </a:solidFill>
              </a:rPr>
              <a:t>sectors</a:t>
            </a:r>
            <a:r>
              <a:rPr lang="pt-PT" sz="2500" dirty="0">
                <a:solidFill>
                  <a:schemeClr val="accent1">
                    <a:lumMod val="50000"/>
                  </a:schemeClr>
                </a:solidFill>
              </a:rPr>
              <a:t> in </a:t>
            </a:r>
            <a:r>
              <a:rPr lang="pt-PT" sz="2500" dirty="0" err="1">
                <a:solidFill>
                  <a:schemeClr val="accent1">
                    <a:lumMod val="50000"/>
                  </a:schemeClr>
                </a:solidFill>
              </a:rPr>
              <a:t>Germany</a:t>
            </a:r>
            <a:r>
              <a:rPr lang="pt-PT" sz="2500" dirty="0">
                <a:solidFill>
                  <a:schemeClr val="accent1">
                    <a:lumMod val="50000"/>
                  </a:schemeClr>
                </a:solidFill>
              </a:rPr>
              <a:t> </a:t>
            </a:r>
            <a:r>
              <a:rPr lang="pt-PT" dirty="0">
                <a:solidFill>
                  <a:schemeClr val="accent1">
                    <a:lumMod val="50000"/>
                  </a:schemeClr>
                </a:solidFill>
              </a:rPr>
              <a:t>(</a:t>
            </a:r>
            <a:r>
              <a:rPr lang="pt-PT" dirty="0" err="1">
                <a:solidFill>
                  <a:schemeClr val="accent1">
                    <a:lumMod val="50000"/>
                  </a:schemeClr>
                </a:solidFill>
              </a:rPr>
              <a:t>see</a:t>
            </a:r>
            <a:r>
              <a:rPr lang="pt-PT" dirty="0">
                <a:solidFill>
                  <a:schemeClr val="accent1">
                    <a:lumMod val="50000"/>
                  </a:schemeClr>
                </a:solidFill>
              </a:rPr>
              <a:t>, e.g., B</a:t>
            </a:r>
            <a:r>
              <a:rPr lang="en-US" dirty="0">
                <a:solidFill>
                  <a:schemeClr val="accent1">
                    <a:lumMod val="50000"/>
                  </a:schemeClr>
                </a:solidFill>
              </a:rPr>
              <a:t>ecker, S., Our City, Our Grid: The energy </a:t>
            </a:r>
            <a:r>
              <a:rPr lang="en-US" dirty="0" err="1">
                <a:solidFill>
                  <a:schemeClr val="accent1">
                    <a:lumMod val="50000"/>
                  </a:schemeClr>
                </a:solidFill>
              </a:rPr>
              <a:t>remunicipalisation</a:t>
            </a:r>
            <a:r>
              <a:rPr lang="en-US" dirty="0">
                <a:solidFill>
                  <a:schemeClr val="accent1">
                    <a:lumMod val="50000"/>
                  </a:schemeClr>
                </a:solidFill>
              </a:rPr>
              <a:t> trend in Germany, in Reclaiming Public Services: How cities and citizens are turning back </a:t>
            </a:r>
            <a:r>
              <a:rPr lang="en-US" dirty="0" err="1">
                <a:solidFill>
                  <a:schemeClr val="accent1">
                    <a:lumMod val="50000"/>
                  </a:schemeClr>
                </a:solidFill>
              </a:rPr>
              <a:t>privatisation</a:t>
            </a:r>
            <a:r>
              <a:rPr lang="en-US" dirty="0">
                <a:solidFill>
                  <a:schemeClr val="accent1">
                    <a:lumMod val="50000"/>
                  </a:schemeClr>
                </a:solidFill>
              </a:rPr>
              <a:t>, 2017, pp. 118–13; </a:t>
            </a:r>
            <a:r>
              <a:rPr lang="en-US" dirty="0" err="1">
                <a:solidFill>
                  <a:schemeClr val="accent1">
                    <a:lumMod val="50000"/>
                  </a:schemeClr>
                </a:solidFill>
              </a:rPr>
              <a:t>Berlo</a:t>
            </a:r>
            <a:r>
              <a:rPr lang="en-US" dirty="0">
                <a:solidFill>
                  <a:schemeClr val="accent1">
                    <a:lumMod val="50000"/>
                  </a:schemeClr>
                </a:solidFill>
              </a:rPr>
              <a:t>, K. et al.,</a:t>
            </a:r>
            <a:r>
              <a:rPr lang="en-US" dirty="0" err="1">
                <a:solidFill>
                  <a:schemeClr val="accent1">
                    <a:lumMod val="50000"/>
                  </a:schemeClr>
                </a:solidFill>
              </a:rPr>
              <a:t>Remunicipalisation</a:t>
            </a:r>
            <a:r>
              <a:rPr lang="en-US" dirty="0">
                <a:solidFill>
                  <a:schemeClr val="accent1">
                    <a:lumMod val="50000"/>
                  </a:schemeClr>
                </a:solidFill>
              </a:rPr>
              <a:t> as an Instrument for Local Climate Strategies in Germany: The Conditions of the Legal Energy Framework as an Obstacle for the Local Energy Transition, Renewable Energy Law and Policy Review, 7(2), 2016, pp. 113–21; </a:t>
            </a:r>
            <a:r>
              <a:rPr lang="en-US" dirty="0" err="1">
                <a:solidFill>
                  <a:schemeClr val="accent1">
                    <a:lumMod val="50000"/>
                  </a:schemeClr>
                </a:solidFill>
              </a:rPr>
              <a:t>Ilkhani</a:t>
            </a:r>
            <a:r>
              <a:rPr lang="en-US" dirty="0">
                <a:solidFill>
                  <a:schemeClr val="accent1">
                    <a:lumMod val="50000"/>
                  </a:schemeClr>
                </a:solidFill>
              </a:rPr>
              <a:t>, D. &amp; Woertz, E., </a:t>
            </a:r>
            <a:r>
              <a:rPr lang="en-US" dirty="0" err="1">
                <a:solidFill>
                  <a:schemeClr val="accent1">
                    <a:lumMod val="50000"/>
                  </a:schemeClr>
                </a:solidFill>
              </a:rPr>
              <a:t>Remunicipalisation</a:t>
            </a:r>
            <a:r>
              <a:rPr lang="en-US" dirty="0">
                <a:solidFill>
                  <a:schemeClr val="accent1">
                    <a:lumMod val="50000"/>
                  </a:schemeClr>
                </a:solidFill>
              </a:rPr>
              <a:t> of Local Energy Provision: The Role of Cities and Bottom-up Initiatives, Barcelona Centre for International Affairs - CIDOB Policy Brief, 20, 2019, pp. 1-6; Wagner, O. &amp; </a:t>
            </a:r>
            <a:r>
              <a:rPr lang="en-US" dirty="0" err="1">
                <a:solidFill>
                  <a:schemeClr val="accent1">
                    <a:lumMod val="50000"/>
                  </a:schemeClr>
                </a:solidFill>
              </a:rPr>
              <a:t>Berlo</a:t>
            </a:r>
            <a:r>
              <a:rPr lang="en-US" dirty="0">
                <a:solidFill>
                  <a:schemeClr val="accent1">
                    <a:lumMod val="50000"/>
                  </a:schemeClr>
                </a:solidFill>
              </a:rPr>
              <a:t>, K., </a:t>
            </a:r>
            <a:r>
              <a:rPr lang="en-US" dirty="0" err="1">
                <a:solidFill>
                  <a:schemeClr val="accent1">
                    <a:lumMod val="50000"/>
                  </a:schemeClr>
                </a:solidFill>
              </a:rPr>
              <a:t>Remunicipalisation</a:t>
            </a:r>
            <a:r>
              <a:rPr lang="en-US" dirty="0">
                <a:solidFill>
                  <a:schemeClr val="accent1">
                    <a:lumMod val="50000"/>
                  </a:schemeClr>
                </a:solidFill>
              </a:rPr>
              <a:t> and Foundation of Municipal Utilities in the German Energy Sector: Details about Newly Established Enterprises, Journal of Sustainable Development of Energy, Water and Environment Systems, 5(3), 2017, pp. 396-407)</a:t>
            </a:r>
            <a:endParaRPr lang="pt-PT" dirty="0">
              <a:solidFill>
                <a:schemeClr val="accent1">
                  <a:lumMod val="50000"/>
                </a:schemeClr>
              </a:solidFill>
            </a:endParaRPr>
          </a:p>
        </p:txBody>
      </p:sp>
    </p:spTree>
    <p:extLst>
      <p:ext uri="{BB962C8B-B14F-4D97-AF65-F5344CB8AC3E}">
        <p14:creationId xmlns:p14="http://schemas.microsoft.com/office/powerpoint/2010/main" val="27782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653101A5-D028-40B7-905A-F96F011F7622}"/>
              </a:ext>
            </a:extLst>
          </p:cNvPr>
          <p:cNvSpPr>
            <a:spLocks noGrp="1"/>
          </p:cNvSpPr>
          <p:nvPr>
            <p:ph idx="1"/>
          </p:nvPr>
        </p:nvSpPr>
        <p:spPr>
          <a:xfrm>
            <a:off x="357809" y="238539"/>
            <a:ext cx="8916193" cy="6480313"/>
          </a:xfrm>
        </p:spPr>
        <p:txBody>
          <a:bodyPr>
            <a:normAutofit/>
          </a:bodyPr>
          <a:lstStyle/>
          <a:p>
            <a:pPr algn="just"/>
            <a:r>
              <a:rPr lang="pt-PT" sz="2300" dirty="0" err="1">
                <a:solidFill>
                  <a:schemeClr val="accent1">
                    <a:lumMod val="50000"/>
                  </a:schemeClr>
                </a:solidFill>
              </a:rPr>
              <a:t>Direct</a:t>
            </a:r>
            <a:r>
              <a:rPr lang="pt-PT" sz="2300" dirty="0">
                <a:solidFill>
                  <a:schemeClr val="accent1">
                    <a:lumMod val="50000"/>
                  </a:schemeClr>
                </a:solidFill>
              </a:rPr>
              <a:t> </a:t>
            </a:r>
            <a:r>
              <a:rPr lang="pt-PT" sz="2300" dirty="0" err="1">
                <a:solidFill>
                  <a:schemeClr val="accent1">
                    <a:lumMod val="50000"/>
                  </a:schemeClr>
                </a:solidFill>
              </a:rPr>
              <a:t>participation</a:t>
            </a:r>
            <a:endParaRPr lang="pt-PT" sz="2300" dirty="0">
              <a:solidFill>
                <a:schemeClr val="accent1">
                  <a:lumMod val="50000"/>
                </a:schemeClr>
              </a:solidFill>
            </a:endParaRPr>
          </a:p>
          <a:p>
            <a:pPr algn="just">
              <a:buFontTx/>
              <a:buChar char="-"/>
            </a:pPr>
            <a:r>
              <a:rPr lang="pt-PT" sz="2300" dirty="0" err="1">
                <a:solidFill>
                  <a:schemeClr val="accent1">
                    <a:lumMod val="50000"/>
                  </a:schemeClr>
                </a:solidFill>
              </a:rPr>
              <a:t>Produce</a:t>
            </a:r>
            <a:endParaRPr lang="pt-PT" sz="2300" dirty="0">
              <a:solidFill>
                <a:schemeClr val="accent1">
                  <a:lumMod val="50000"/>
                </a:schemeClr>
              </a:solidFill>
            </a:endParaRPr>
          </a:p>
          <a:p>
            <a:pPr algn="just">
              <a:buFontTx/>
              <a:buChar char="-"/>
            </a:pPr>
            <a:r>
              <a:rPr lang="pt-PT" sz="2300" dirty="0" err="1">
                <a:solidFill>
                  <a:schemeClr val="accent1">
                    <a:lumMod val="50000"/>
                  </a:schemeClr>
                </a:solidFill>
              </a:rPr>
              <a:t>Store</a:t>
            </a:r>
            <a:r>
              <a:rPr lang="pt-PT" sz="2300" dirty="0">
                <a:solidFill>
                  <a:schemeClr val="accent1">
                    <a:lumMod val="50000"/>
                  </a:schemeClr>
                </a:solidFill>
              </a:rPr>
              <a:t> </a:t>
            </a:r>
          </a:p>
          <a:p>
            <a:pPr algn="just">
              <a:buFontTx/>
              <a:buChar char="-"/>
            </a:pPr>
            <a:r>
              <a:rPr lang="pt-PT" sz="2300" dirty="0">
                <a:solidFill>
                  <a:schemeClr val="accent1">
                    <a:lumMod val="50000"/>
                  </a:schemeClr>
                </a:solidFill>
              </a:rPr>
              <a:t>Self-consume (</a:t>
            </a:r>
            <a:r>
              <a:rPr lang="pt-PT" sz="2300" dirty="0" err="1">
                <a:solidFill>
                  <a:schemeClr val="accent1">
                    <a:lumMod val="50000"/>
                  </a:schemeClr>
                </a:solidFill>
              </a:rPr>
              <a:t>either</a:t>
            </a:r>
            <a:r>
              <a:rPr lang="pt-PT" sz="2300" dirty="0">
                <a:solidFill>
                  <a:schemeClr val="accent1">
                    <a:lumMod val="50000"/>
                  </a:schemeClr>
                </a:solidFill>
              </a:rPr>
              <a:t> </a:t>
            </a:r>
            <a:r>
              <a:rPr lang="pt-PT" sz="2300" dirty="0" err="1">
                <a:solidFill>
                  <a:schemeClr val="accent1">
                    <a:lumMod val="50000"/>
                  </a:schemeClr>
                </a:solidFill>
              </a:rPr>
              <a:t>individually</a:t>
            </a:r>
            <a:r>
              <a:rPr lang="pt-PT" sz="2300" dirty="0">
                <a:solidFill>
                  <a:schemeClr val="accent1">
                    <a:lumMod val="50000"/>
                  </a:schemeClr>
                </a:solidFill>
              </a:rPr>
              <a:t> </a:t>
            </a:r>
            <a:r>
              <a:rPr lang="pt-PT" sz="2300" dirty="0" err="1">
                <a:solidFill>
                  <a:schemeClr val="accent1">
                    <a:lumMod val="50000"/>
                  </a:schemeClr>
                </a:solidFill>
              </a:rPr>
              <a:t>or</a:t>
            </a:r>
            <a:r>
              <a:rPr lang="pt-PT" sz="2300" dirty="0">
                <a:solidFill>
                  <a:schemeClr val="accent1">
                    <a:lumMod val="50000"/>
                  </a:schemeClr>
                </a:solidFill>
              </a:rPr>
              <a:t> </a:t>
            </a:r>
            <a:r>
              <a:rPr lang="pt-PT" sz="2300" dirty="0" err="1">
                <a:solidFill>
                  <a:schemeClr val="accent1">
                    <a:lumMod val="50000"/>
                  </a:schemeClr>
                </a:solidFill>
              </a:rPr>
              <a:t>collectively</a:t>
            </a:r>
            <a:r>
              <a:rPr lang="pt-PT" sz="2300" dirty="0">
                <a:solidFill>
                  <a:schemeClr val="accent1">
                    <a:lumMod val="50000"/>
                  </a:schemeClr>
                </a:solidFill>
              </a:rPr>
              <a:t>)</a:t>
            </a:r>
          </a:p>
          <a:p>
            <a:pPr algn="just">
              <a:buFontTx/>
              <a:buChar char="-"/>
            </a:pPr>
            <a:r>
              <a:rPr lang="pt-PT" sz="2300" dirty="0" err="1">
                <a:solidFill>
                  <a:schemeClr val="accent1">
                    <a:lumMod val="50000"/>
                  </a:schemeClr>
                </a:solidFill>
              </a:rPr>
              <a:t>Sell</a:t>
            </a:r>
            <a:r>
              <a:rPr lang="pt-PT" sz="2300" dirty="0">
                <a:solidFill>
                  <a:schemeClr val="accent1">
                    <a:lumMod val="50000"/>
                  </a:schemeClr>
                </a:solidFill>
              </a:rPr>
              <a:t>/</a:t>
            </a:r>
            <a:r>
              <a:rPr lang="pt-PT" sz="2300" dirty="0" err="1">
                <a:solidFill>
                  <a:schemeClr val="accent1">
                    <a:lumMod val="50000"/>
                  </a:schemeClr>
                </a:solidFill>
              </a:rPr>
              <a:t>trade</a:t>
            </a:r>
            <a:r>
              <a:rPr lang="pt-PT" sz="2300" dirty="0">
                <a:solidFill>
                  <a:schemeClr val="accent1">
                    <a:lumMod val="50000"/>
                  </a:schemeClr>
                </a:solidFill>
              </a:rPr>
              <a:t> [e.g., P2P </a:t>
            </a:r>
            <a:r>
              <a:rPr lang="pt-PT" sz="2300" dirty="0" err="1">
                <a:solidFill>
                  <a:schemeClr val="accent1">
                    <a:lumMod val="50000"/>
                  </a:schemeClr>
                </a:solidFill>
              </a:rPr>
              <a:t>trading</a:t>
            </a:r>
            <a:r>
              <a:rPr lang="pt-PT" sz="2300" dirty="0">
                <a:solidFill>
                  <a:schemeClr val="accent1">
                    <a:lumMod val="50000"/>
                  </a:schemeClr>
                </a:solidFill>
              </a:rPr>
              <a:t>, </a:t>
            </a:r>
            <a:r>
              <a:rPr lang="pt-PT" sz="2300" dirty="0" err="1">
                <a:solidFill>
                  <a:schemeClr val="accent1">
                    <a:lumMod val="50000"/>
                  </a:schemeClr>
                </a:solidFill>
              </a:rPr>
              <a:t>organised</a:t>
            </a:r>
            <a:r>
              <a:rPr lang="pt-PT" sz="2300" dirty="0">
                <a:solidFill>
                  <a:schemeClr val="accent1">
                    <a:lumMod val="50000"/>
                  </a:schemeClr>
                </a:solidFill>
              </a:rPr>
              <a:t> </a:t>
            </a:r>
            <a:r>
              <a:rPr lang="pt-PT" sz="2300" dirty="0" err="1">
                <a:solidFill>
                  <a:schemeClr val="accent1">
                    <a:lumMod val="50000"/>
                  </a:schemeClr>
                </a:solidFill>
              </a:rPr>
              <a:t>electricity</a:t>
            </a:r>
            <a:r>
              <a:rPr lang="pt-PT" sz="2300" dirty="0">
                <a:solidFill>
                  <a:schemeClr val="accent1">
                    <a:lumMod val="50000"/>
                  </a:schemeClr>
                </a:solidFill>
              </a:rPr>
              <a:t> </a:t>
            </a:r>
            <a:r>
              <a:rPr lang="pt-PT" sz="2300" dirty="0" err="1">
                <a:solidFill>
                  <a:schemeClr val="accent1">
                    <a:lumMod val="50000"/>
                  </a:schemeClr>
                </a:solidFill>
              </a:rPr>
              <a:t>markets</a:t>
            </a:r>
            <a:r>
              <a:rPr lang="pt-PT" sz="2300" dirty="0">
                <a:solidFill>
                  <a:schemeClr val="accent1">
                    <a:lumMod val="50000"/>
                  </a:schemeClr>
                </a:solidFill>
              </a:rPr>
              <a:t> – </a:t>
            </a:r>
            <a:r>
              <a:rPr lang="pt-PT" sz="2300" dirty="0" err="1">
                <a:solidFill>
                  <a:schemeClr val="accent1">
                    <a:lumMod val="50000"/>
                  </a:schemeClr>
                </a:solidFill>
              </a:rPr>
              <a:t>either</a:t>
            </a:r>
            <a:r>
              <a:rPr lang="pt-PT" sz="2300" dirty="0">
                <a:solidFill>
                  <a:schemeClr val="accent1">
                    <a:lumMod val="50000"/>
                  </a:schemeClr>
                </a:solidFill>
              </a:rPr>
              <a:t> </a:t>
            </a:r>
            <a:r>
              <a:rPr lang="pt-PT" sz="2300" dirty="0" err="1">
                <a:solidFill>
                  <a:schemeClr val="accent1">
                    <a:lumMod val="50000"/>
                  </a:schemeClr>
                </a:solidFill>
              </a:rPr>
              <a:t>directly</a:t>
            </a:r>
            <a:r>
              <a:rPr lang="pt-PT" sz="2300" dirty="0">
                <a:solidFill>
                  <a:schemeClr val="accent1">
                    <a:lumMod val="50000"/>
                  </a:schemeClr>
                </a:solidFill>
              </a:rPr>
              <a:t> (*m</a:t>
            </a:r>
            <a:r>
              <a:rPr lang="en-US" sz="2300" dirty="0" err="1">
                <a:solidFill>
                  <a:schemeClr val="accent1">
                    <a:lumMod val="50000"/>
                  </a:schemeClr>
                </a:solidFill>
              </a:rPr>
              <a:t>inimum</a:t>
            </a:r>
            <a:r>
              <a:rPr lang="en-US" sz="2300" dirty="0">
                <a:solidFill>
                  <a:schemeClr val="accent1">
                    <a:lumMod val="50000"/>
                  </a:schemeClr>
                </a:solidFill>
              </a:rPr>
              <a:t> bid sizes of 500 kW for trading in day-ahead and intraday markets) or indirectly (*independent aggregators)]  </a:t>
            </a:r>
          </a:p>
          <a:p>
            <a:pPr algn="just">
              <a:buFontTx/>
              <a:buChar char="-"/>
            </a:pPr>
            <a:r>
              <a:rPr lang="en-US" sz="2300" dirty="0">
                <a:solidFill>
                  <a:schemeClr val="accent1">
                    <a:lumMod val="50000"/>
                  </a:schemeClr>
                </a:solidFill>
              </a:rPr>
              <a:t>Demand response (implicit and explicit)</a:t>
            </a:r>
          </a:p>
          <a:p>
            <a:pPr algn="just">
              <a:buFontTx/>
              <a:buChar char="-"/>
            </a:pPr>
            <a:r>
              <a:rPr lang="en-US" sz="2300" dirty="0">
                <a:solidFill>
                  <a:schemeClr val="accent1">
                    <a:lumMod val="50000"/>
                  </a:schemeClr>
                </a:solidFill>
              </a:rPr>
              <a:t>Participate in energy efficiency schemes</a:t>
            </a:r>
          </a:p>
          <a:p>
            <a:pPr algn="just">
              <a:buFontTx/>
              <a:buChar char="-"/>
            </a:pPr>
            <a:r>
              <a:rPr lang="en-US" sz="2300" dirty="0">
                <a:solidFill>
                  <a:schemeClr val="accent1">
                    <a:lumMod val="50000"/>
                  </a:schemeClr>
                </a:solidFill>
              </a:rPr>
              <a:t>Ancillary services </a:t>
            </a:r>
          </a:p>
          <a:p>
            <a:pPr algn="just">
              <a:buFontTx/>
              <a:buChar char="-"/>
            </a:pPr>
            <a:r>
              <a:rPr lang="en-US" sz="2300" dirty="0">
                <a:solidFill>
                  <a:schemeClr val="accent1">
                    <a:lumMod val="50000"/>
                  </a:schemeClr>
                </a:solidFill>
              </a:rPr>
              <a:t>Participate in and (effectively) control energy communities [Renewable Energy Community (REC) and Citizen Energy Community (CEC) </a:t>
            </a:r>
            <a:endParaRPr lang="pt-PT" sz="2300" dirty="0">
              <a:solidFill>
                <a:schemeClr val="accent1">
                  <a:lumMod val="50000"/>
                </a:schemeClr>
              </a:solidFill>
            </a:endParaRPr>
          </a:p>
        </p:txBody>
      </p:sp>
    </p:spTree>
    <p:extLst>
      <p:ext uri="{BB962C8B-B14F-4D97-AF65-F5344CB8AC3E}">
        <p14:creationId xmlns:p14="http://schemas.microsoft.com/office/powerpoint/2010/main" val="408845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7B835726-7658-49D9-B784-626E0420576D}"/>
              </a:ext>
            </a:extLst>
          </p:cNvPr>
          <p:cNvSpPr>
            <a:spLocks noGrp="1"/>
          </p:cNvSpPr>
          <p:nvPr>
            <p:ph idx="1"/>
          </p:nvPr>
        </p:nvSpPr>
        <p:spPr>
          <a:xfrm>
            <a:off x="437322" y="198783"/>
            <a:ext cx="8836680" cy="6506817"/>
          </a:xfrm>
        </p:spPr>
        <p:txBody>
          <a:bodyPr/>
          <a:lstStyle/>
          <a:p>
            <a:pPr algn="just"/>
            <a:r>
              <a:rPr lang="pt-PT" sz="2300" dirty="0" err="1">
                <a:solidFill>
                  <a:schemeClr val="accent1">
                    <a:lumMod val="50000"/>
                  </a:schemeClr>
                </a:solidFill>
              </a:rPr>
              <a:t>Citizenship</a:t>
            </a:r>
            <a:r>
              <a:rPr lang="pt-PT" sz="2300" dirty="0">
                <a:solidFill>
                  <a:schemeClr val="accent1">
                    <a:lumMod val="50000"/>
                  </a:schemeClr>
                </a:solidFill>
              </a:rPr>
              <a:t> </a:t>
            </a:r>
          </a:p>
          <a:p>
            <a:pPr marL="0" indent="0" algn="just">
              <a:buNone/>
            </a:pPr>
            <a:r>
              <a:rPr lang="pt-PT" sz="2300" dirty="0">
                <a:solidFill>
                  <a:schemeClr val="accent1">
                    <a:lumMod val="50000"/>
                  </a:schemeClr>
                </a:solidFill>
              </a:rPr>
              <a:t>(i) </a:t>
            </a:r>
            <a:r>
              <a:rPr lang="pt-PT" sz="2300" dirty="0" err="1">
                <a:solidFill>
                  <a:schemeClr val="accent1">
                    <a:lumMod val="50000"/>
                  </a:schemeClr>
                </a:solidFill>
              </a:rPr>
              <a:t>Energy</a:t>
            </a:r>
            <a:r>
              <a:rPr lang="pt-PT" sz="2300" dirty="0">
                <a:solidFill>
                  <a:schemeClr val="accent1">
                    <a:lumMod val="50000"/>
                  </a:schemeClr>
                </a:solidFill>
              </a:rPr>
              <a:t> </a:t>
            </a:r>
            <a:r>
              <a:rPr lang="pt-PT" sz="2300" dirty="0" err="1">
                <a:solidFill>
                  <a:schemeClr val="accent1">
                    <a:lumMod val="50000"/>
                  </a:schemeClr>
                </a:solidFill>
              </a:rPr>
              <a:t>Literacy</a:t>
            </a:r>
            <a:endParaRPr lang="pt-PT" sz="2300" dirty="0">
              <a:solidFill>
                <a:schemeClr val="accent1">
                  <a:lumMod val="50000"/>
                </a:schemeClr>
              </a:solidFill>
            </a:endParaRPr>
          </a:p>
          <a:p>
            <a:pPr marL="0" indent="0" algn="just">
              <a:buNone/>
            </a:pPr>
            <a:r>
              <a:rPr lang="pt-PT" dirty="0">
                <a:solidFill>
                  <a:schemeClr val="accent1">
                    <a:lumMod val="50000"/>
                  </a:schemeClr>
                </a:solidFill>
              </a:rPr>
              <a:t>E.g., </a:t>
            </a:r>
            <a:r>
              <a:rPr lang="pt-PT" dirty="0" err="1">
                <a:solidFill>
                  <a:schemeClr val="accent1">
                    <a:lumMod val="50000"/>
                  </a:schemeClr>
                </a:solidFill>
              </a:rPr>
              <a:t>Art</a:t>
            </a:r>
            <a:r>
              <a:rPr lang="pt-PT" dirty="0">
                <a:solidFill>
                  <a:schemeClr val="accent1">
                    <a:lumMod val="50000"/>
                  </a:schemeClr>
                </a:solidFill>
              </a:rPr>
              <a:t>. 18/6 RED II “</a:t>
            </a:r>
            <a:r>
              <a:rPr lang="en-US" dirty="0">
                <a:solidFill>
                  <a:schemeClr val="accent1">
                    <a:lumMod val="50000"/>
                  </a:schemeClr>
                </a:solidFill>
              </a:rPr>
              <a:t>6. Member States, where appropriate with the participation of local and regional authorities, shall develop suitable information, awareness-raising, guidance or training </a:t>
            </a:r>
            <a:r>
              <a:rPr lang="en-US" dirty="0" err="1">
                <a:solidFill>
                  <a:schemeClr val="accent1">
                    <a:lumMod val="50000"/>
                  </a:schemeClr>
                </a:solidFill>
              </a:rPr>
              <a:t>programmes</a:t>
            </a:r>
            <a:r>
              <a:rPr lang="en-US" dirty="0">
                <a:solidFill>
                  <a:schemeClr val="accent1">
                    <a:lumMod val="50000"/>
                  </a:schemeClr>
                </a:solidFill>
              </a:rPr>
              <a:t> in order to inform citizens of how to exercise their rights as active customers, and of the benefits and practicalities, including technical and financial aspects, of developing and using energy from renewable sources, including by renewables self-consumption or in the framework of renewable energy communities”</a:t>
            </a:r>
          </a:p>
          <a:p>
            <a:pPr marL="0" indent="0" algn="just">
              <a:buNone/>
            </a:pPr>
            <a:r>
              <a:rPr lang="en-US" sz="2300" dirty="0">
                <a:solidFill>
                  <a:schemeClr val="accent1">
                    <a:lumMod val="50000"/>
                  </a:schemeClr>
                </a:solidFill>
              </a:rPr>
              <a:t>(ii) Access </a:t>
            </a:r>
          </a:p>
          <a:p>
            <a:pPr marL="0" indent="0" algn="just">
              <a:buNone/>
            </a:pPr>
            <a:r>
              <a:rPr lang="en-US" dirty="0">
                <a:solidFill>
                  <a:schemeClr val="accent1">
                    <a:lumMod val="50000"/>
                  </a:schemeClr>
                </a:solidFill>
              </a:rPr>
              <a:t>E.g., to funding and financing, </a:t>
            </a:r>
            <a:r>
              <a:rPr lang="en-US" dirty="0" err="1">
                <a:solidFill>
                  <a:schemeClr val="accent1">
                    <a:lumMod val="50000"/>
                  </a:schemeClr>
                </a:solidFill>
              </a:rPr>
              <a:t>programmes</a:t>
            </a:r>
            <a:r>
              <a:rPr lang="en-US" dirty="0">
                <a:solidFill>
                  <a:schemeClr val="accent1">
                    <a:lumMod val="50000"/>
                  </a:schemeClr>
                </a:solidFill>
              </a:rPr>
              <a:t> and projects, to the grid, enabling technologies </a:t>
            </a:r>
          </a:p>
          <a:p>
            <a:pPr marL="0" indent="0" algn="just">
              <a:buNone/>
            </a:pPr>
            <a:r>
              <a:rPr lang="en-US" sz="2300" dirty="0">
                <a:solidFill>
                  <a:schemeClr val="accent1">
                    <a:lumMod val="50000"/>
                  </a:schemeClr>
                </a:solidFill>
              </a:rPr>
              <a:t>(iii) Effective control, self- and co-governance</a:t>
            </a:r>
          </a:p>
          <a:p>
            <a:pPr algn="just">
              <a:buFontTx/>
              <a:buChar char="-"/>
            </a:pPr>
            <a:r>
              <a:rPr lang="en-US" sz="2300" dirty="0">
                <a:solidFill>
                  <a:schemeClr val="accent1">
                    <a:lumMod val="50000"/>
                  </a:schemeClr>
                </a:solidFill>
              </a:rPr>
              <a:t>Commons (OSTROM)</a:t>
            </a:r>
          </a:p>
          <a:p>
            <a:pPr algn="just">
              <a:buFontTx/>
              <a:buChar char="-"/>
            </a:pPr>
            <a:r>
              <a:rPr lang="en-US" sz="2300" dirty="0">
                <a:solidFill>
                  <a:schemeClr val="accent1">
                    <a:lumMod val="50000"/>
                  </a:schemeClr>
                </a:solidFill>
              </a:rPr>
              <a:t>Jointly acting final costumers</a:t>
            </a:r>
          </a:p>
          <a:p>
            <a:pPr algn="just">
              <a:buFontTx/>
              <a:buChar char="-"/>
            </a:pPr>
            <a:r>
              <a:rPr lang="en-US" sz="2300" dirty="0">
                <a:solidFill>
                  <a:schemeClr val="accent1">
                    <a:lumMod val="50000"/>
                  </a:schemeClr>
                </a:solidFill>
              </a:rPr>
              <a:t>Typically, energy communities (REC and CEC) </a:t>
            </a:r>
          </a:p>
          <a:p>
            <a:pPr algn="just">
              <a:buFontTx/>
              <a:buChar char="-"/>
            </a:pPr>
            <a:endParaRPr lang="en-US" sz="2300" dirty="0">
              <a:solidFill>
                <a:schemeClr val="accent1">
                  <a:lumMod val="50000"/>
                </a:schemeClr>
              </a:solidFill>
            </a:endParaRPr>
          </a:p>
          <a:p>
            <a:pPr marL="0" indent="0" algn="just">
              <a:buNone/>
            </a:pPr>
            <a:endParaRPr lang="en-US" sz="2300" dirty="0">
              <a:solidFill>
                <a:schemeClr val="accent1">
                  <a:lumMod val="50000"/>
                </a:schemeClr>
              </a:solidFill>
            </a:endParaRPr>
          </a:p>
          <a:p>
            <a:pPr marL="0" indent="0" algn="just">
              <a:buNone/>
            </a:pPr>
            <a:endParaRPr lang="pt-PT" sz="2300" dirty="0">
              <a:solidFill>
                <a:schemeClr val="accent1">
                  <a:lumMod val="50000"/>
                </a:schemeClr>
              </a:solidFill>
            </a:endParaRPr>
          </a:p>
          <a:p>
            <a:pPr marL="400050" indent="-400050">
              <a:buAutoNum type="romanLcParenBoth"/>
            </a:pPr>
            <a:endParaRPr lang="pt-PT" dirty="0"/>
          </a:p>
        </p:txBody>
      </p:sp>
    </p:spTree>
    <p:extLst>
      <p:ext uri="{BB962C8B-B14F-4D97-AF65-F5344CB8AC3E}">
        <p14:creationId xmlns:p14="http://schemas.microsoft.com/office/powerpoint/2010/main" val="2464324753"/>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111</TotalTime>
  <Words>1092</Words>
  <Application>Microsoft Office PowerPoint</Application>
  <PresentationFormat>Ecrã Panorâmico</PresentationFormat>
  <Paragraphs>46</Paragraphs>
  <Slides>7</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7</vt:i4>
      </vt:variant>
    </vt:vector>
  </HeadingPairs>
  <TitlesOfParts>
    <vt:vector size="11" baseType="lpstr">
      <vt:lpstr>Arial</vt:lpstr>
      <vt:lpstr>Trebuchet MS</vt:lpstr>
      <vt:lpstr>Wingdings 3</vt:lpstr>
      <vt:lpstr>Faceta</vt:lpstr>
      <vt:lpstr>Climate Change and Energy Transition</vt:lpstr>
      <vt:lpstr>Antropogenic Climate Change</vt:lpstr>
      <vt:lpstr>Apresentação do PowerPoint</vt:lpstr>
      <vt:lpstr>Just and equitable energy transition</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Energy Transition</dc:title>
  <dc:creator>Natália de Almeida Moreno</dc:creator>
  <cp:lastModifiedBy>Natália de Almeida Moreno</cp:lastModifiedBy>
  <cp:revision>17</cp:revision>
  <dcterms:created xsi:type="dcterms:W3CDTF">2023-11-03T06:44:50Z</dcterms:created>
  <dcterms:modified xsi:type="dcterms:W3CDTF">2023-11-03T08:35:57Z</dcterms:modified>
</cp:coreProperties>
</file>