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2405638" cy="43205400"/>
  <p:notesSz cx="7004050" cy="9290050"/>
  <p:defaultTextStyle>
    <a:defPPr>
      <a:defRPr lang="en-US"/>
    </a:defPPr>
    <a:lvl1pPr marL="0" algn="l" defTabSz="4319070" rtl="0" eaLnBrk="1" latinLnBrk="0" hangingPunct="1">
      <a:defRPr sz="8500" kern="1200">
        <a:solidFill>
          <a:schemeClr val="tx1"/>
        </a:solidFill>
        <a:latin typeface="+mn-lt"/>
        <a:ea typeface="+mn-ea"/>
        <a:cs typeface="+mn-cs"/>
      </a:defRPr>
    </a:lvl1pPr>
    <a:lvl2pPr marL="2159534" algn="l" defTabSz="4319070" rtl="0" eaLnBrk="1" latinLnBrk="0" hangingPunct="1">
      <a:defRPr sz="8500" kern="1200">
        <a:solidFill>
          <a:schemeClr val="tx1"/>
        </a:solidFill>
        <a:latin typeface="+mn-lt"/>
        <a:ea typeface="+mn-ea"/>
        <a:cs typeface="+mn-cs"/>
      </a:defRPr>
    </a:lvl2pPr>
    <a:lvl3pPr marL="4319070" algn="l" defTabSz="4319070" rtl="0" eaLnBrk="1" latinLnBrk="0" hangingPunct="1">
      <a:defRPr sz="8500" kern="1200">
        <a:solidFill>
          <a:schemeClr val="tx1"/>
        </a:solidFill>
        <a:latin typeface="+mn-lt"/>
        <a:ea typeface="+mn-ea"/>
        <a:cs typeface="+mn-cs"/>
      </a:defRPr>
    </a:lvl3pPr>
    <a:lvl4pPr marL="6478604" algn="l" defTabSz="4319070" rtl="0" eaLnBrk="1" latinLnBrk="0" hangingPunct="1">
      <a:defRPr sz="8500" kern="1200">
        <a:solidFill>
          <a:schemeClr val="tx1"/>
        </a:solidFill>
        <a:latin typeface="+mn-lt"/>
        <a:ea typeface="+mn-ea"/>
        <a:cs typeface="+mn-cs"/>
      </a:defRPr>
    </a:lvl4pPr>
    <a:lvl5pPr marL="8638139" algn="l" defTabSz="4319070" rtl="0" eaLnBrk="1" latinLnBrk="0" hangingPunct="1">
      <a:defRPr sz="8500" kern="1200">
        <a:solidFill>
          <a:schemeClr val="tx1"/>
        </a:solidFill>
        <a:latin typeface="+mn-lt"/>
        <a:ea typeface="+mn-ea"/>
        <a:cs typeface="+mn-cs"/>
      </a:defRPr>
    </a:lvl5pPr>
    <a:lvl6pPr marL="10797672" algn="l" defTabSz="4319070" rtl="0" eaLnBrk="1" latinLnBrk="0" hangingPunct="1">
      <a:defRPr sz="8500" kern="1200">
        <a:solidFill>
          <a:schemeClr val="tx1"/>
        </a:solidFill>
        <a:latin typeface="+mn-lt"/>
        <a:ea typeface="+mn-ea"/>
        <a:cs typeface="+mn-cs"/>
      </a:defRPr>
    </a:lvl6pPr>
    <a:lvl7pPr marL="12957208" algn="l" defTabSz="4319070" rtl="0" eaLnBrk="1" latinLnBrk="0" hangingPunct="1">
      <a:defRPr sz="8500" kern="1200">
        <a:solidFill>
          <a:schemeClr val="tx1"/>
        </a:solidFill>
        <a:latin typeface="+mn-lt"/>
        <a:ea typeface="+mn-ea"/>
        <a:cs typeface="+mn-cs"/>
      </a:defRPr>
    </a:lvl7pPr>
    <a:lvl8pPr marL="15116742" algn="l" defTabSz="4319070" rtl="0" eaLnBrk="1" latinLnBrk="0" hangingPunct="1">
      <a:defRPr sz="8500" kern="1200">
        <a:solidFill>
          <a:schemeClr val="tx1"/>
        </a:solidFill>
        <a:latin typeface="+mn-lt"/>
        <a:ea typeface="+mn-ea"/>
        <a:cs typeface="+mn-cs"/>
      </a:defRPr>
    </a:lvl8pPr>
    <a:lvl9pPr marL="17276277" algn="l" defTabSz="431907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9">
          <p15:clr>
            <a:srgbClr val="A4A3A4"/>
          </p15:clr>
        </p15:guide>
        <p15:guide id="2" pos="1020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505B"/>
    <a:srgbClr val="F5D500"/>
    <a:srgbClr val="118D97"/>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60" autoAdjust="0"/>
    <p:restoredTop sz="94712" autoAdjust="0"/>
  </p:normalViewPr>
  <p:slideViewPr>
    <p:cSldViewPr>
      <p:cViewPr>
        <p:scale>
          <a:sx n="56" d="100"/>
          <a:sy n="56" d="100"/>
        </p:scale>
        <p:origin x="8" y="144"/>
      </p:cViewPr>
      <p:guideLst>
        <p:guide orient="horz" pos="13609"/>
        <p:guide pos="10207"/>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3352"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sz="quarter" idx="1"/>
          </p:nvPr>
        </p:nvSpPr>
        <p:spPr>
          <a:xfrm>
            <a:off x="3967163" y="0"/>
            <a:ext cx="3035300" cy="465138"/>
          </a:xfrm>
          <a:prstGeom prst="rect">
            <a:avLst/>
          </a:prstGeom>
        </p:spPr>
        <p:txBody>
          <a:bodyPr vert="horz" lIns="91440" tIns="45720" rIns="91440" bIns="45720" rtlCol="0"/>
          <a:lstStyle>
            <a:lvl1pPr algn="r">
              <a:defRPr sz="1200"/>
            </a:lvl1pPr>
          </a:lstStyle>
          <a:p>
            <a:fld id="{2FF4E37A-D893-5F48-8E12-05F0FC2C86ED}" type="datetimeFigureOut">
              <a:rPr lang="pt-PT" smtClean="0"/>
              <a:t>25/09/23</a:t>
            </a:fld>
            <a:endParaRPr lang="pt-PT"/>
          </a:p>
        </p:txBody>
      </p:sp>
      <p:sp>
        <p:nvSpPr>
          <p:cNvPr id="4" name="Marcador de Posição do Rodapé 3"/>
          <p:cNvSpPr>
            <a:spLocks noGrp="1"/>
          </p:cNvSpPr>
          <p:nvPr>
            <p:ph type="ftr" sz="quarter" idx="2"/>
          </p:nvPr>
        </p:nvSpPr>
        <p:spPr>
          <a:xfrm>
            <a:off x="0" y="8824913"/>
            <a:ext cx="3035300" cy="465137"/>
          </a:xfrm>
          <a:prstGeom prst="rect">
            <a:avLst/>
          </a:prstGeom>
        </p:spPr>
        <p:txBody>
          <a:bodyPr vert="horz" lIns="91440" tIns="45720" rIns="91440" bIns="45720" rtlCol="0" anchor="b"/>
          <a:lstStyle>
            <a:lvl1pPr algn="l">
              <a:defRPr sz="1200"/>
            </a:lvl1pPr>
          </a:lstStyle>
          <a:p>
            <a:endParaRPr lang="pt-PT"/>
          </a:p>
        </p:txBody>
      </p:sp>
      <p:sp>
        <p:nvSpPr>
          <p:cNvPr id="5" name="Marcador de Posição do Número do Diapositivo 4"/>
          <p:cNvSpPr>
            <a:spLocks noGrp="1"/>
          </p:cNvSpPr>
          <p:nvPr>
            <p:ph type="sldNum" sz="quarter" idx="3"/>
          </p:nvPr>
        </p:nvSpPr>
        <p:spPr>
          <a:xfrm>
            <a:off x="3967163" y="8824913"/>
            <a:ext cx="3035300" cy="465137"/>
          </a:xfrm>
          <a:prstGeom prst="rect">
            <a:avLst/>
          </a:prstGeom>
        </p:spPr>
        <p:txBody>
          <a:bodyPr vert="horz" lIns="91440" tIns="45720" rIns="91440" bIns="45720" rtlCol="0" anchor="b"/>
          <a:lstStyle>
            <a:lvl1pPr algn="r">
              <a:defRPr sz="1200"/>
            </a:lvl1pPr>
          </a:lstStyle>
          <a:p>
            <a:fld id="{0A21E6D5-20E6-674F-9395-ABBC05A48D22}" type="slidenum">
              <a:rPr lang="pt-PT" smtClean="0"/>
              <a:t>‹nº›</a:t>
            </a:fld>
            <a:endParaRPr lang="pt-PT"/>
          </a:p>
        </p:txBody>
      </p:sp>
    </p:spTree>
    <p:extLst>
      <p:ext uri="{BB962C8B-B14F-4D97-AF65-F5344CB8AC3E}">
        <p14:creationId xmlns:p14="http://schemas.microsoft.com/office/powerpoint/2010/main" val="114379679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967163" y="0"/>
            <a:ext cx="3035300" cy="465138"/>
          </a:xfrm>
          <a:prstGeom prst="rect">
            <a:avLst/>
          </a:prstGeom>
        </p:spPr>
        <p:txBody>
          <a:bodyPr vert="horz" lIns="91440" tIns="45720" rIns="91440" bIns="45720" rtlCol="0"/>
          <a:lstStyle>
            <a:lvl1pPr algn="r">
              <a:defRPr sz="1200"/>
            </a:lvl1pPr>
          </a:lstStyle>
          <a:p>
            <a:fld id="{524F76D9-8698-0B41-A9FC-A7013E198866}" type="datetimeFigureOut">
              <a:rPr lang="pt-PT" smtClean="0"/>
              <a:t>25/09/23</a:t>
            </a:fld>
            <a:endParaRPr lang="pt-PT"/>
          </a:p>
        </p:txBody>
      </p:sp>
      <p:sp>
        <p:nvSpPr>
          <p:cNvPr id="4" name="Marcador de Posição da Imagem do Diapositivo 3"/>
          <p:cNvSpPr>
            <a:spLocks noGrp="1" noRot="1" noChangeAspect="1"/>
          </p:cNvSpPr>
          <p:nvPr>
            <p:ph type="sldImg" idx="2"/>
          </p:nvPr>
        </p:nvSpPr>
        <p:spPr>
          <a:xfrm>
            <a:off x="2325688" y="1162050"/>
            <a:ext cx="2352675" cy="3135313"/>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700088" y="4470400"/>
            <a:ext cx="5603875" cy="3659188"/>
          </a:xfrm>
          <a:prstGeom prst="rect">
            <a:avLst/>
          </a:prstGeom>
        </p:spPr>
        <p:txBody>
          <a:bodyPr vert="horz" lIns="91440" tIns="45720" rIns="91440" bIns="45720" rtlCol="0"/>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6" name="Marcador de Posição do Rodapé 5"/>
          <p:cNvSpPr>
            <a:spLocks noGrp="1"/>
          </p:cNvSpPr>
          <p:nvPr>
            <p:ph type="ftr" sz="quarter" idx="4"/>
          </p:nvPr>
        </p:nvSpPr>
        <p:spPr>
          <a:xfrm>
            <a:off x="0" y="8824913"/>
            <a:ext cx="3035300" cy="465137"/>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967163" y="8824913"/>
            <a:ext cx="3035300" cy="465137"/>
          </a:xfrm>
          <a:prstGeom prst="rect">
            <a:avLst/>
          </a:prstGeom>
        </p:spPr>
        <p:txBody>
          <a:bodyPr vert="horz" lIns="91440" tIns="45720" rIns="91440" bIns="45720" rtlCol="0" anchor="b"/>
          <a:lstStyle>
            <a:lvl1pPr algn="r">
              <a:defRPr sz="1200"/>
            </a:lvl1pPr>
          </a:lstStyle>
          <a:p>
            <a:fld id="{345BA9B1-5096-B347-B032-5224A6AB2BCF}" type="slidenum">
              <a:rPr lang="pt-PT" smtClean="0"/>
              <a:t>‹nº›</a:t>
            </a:fld>
            <a:endParaRPr lang="pt-PT"/>
          </a:p>
        </p:txBody>
      </p:sp>
    </p:spTree>
    <p:extLst>
      <p:ext uri="{BB962C8B-B14F-4D97-AF65-F5344CB8AC3E}">
        <p14:creationId xmlns:p14="http://schemas.microsoft.com/office/powerpoint/2010/main" val="62107375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a:p>
        </p:txBody>
      </p:sp>
    </p:spTree>
    <p:extLst>
      <p:ext uri="{BB962C8B-B14F-4D97-AF65-F5344CB8AC3E}">
        <p14:creationId xmlns:p14="http://schemas.microsoft.com/office/powerpoint/2010/main" val="1616143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p:cNvSpPr/>
          <p:nvPr userDrawn="1"/>
        </p:nvSpPr>
        <p:spPr>
          <a:xfrm>
            <a:off x="31505481" y="0"/>
            <a:ext cx="900157" cy="43205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981" tIns="44990" rIns="89981" bIns="44990" rtlCol="0" anchor="ctr"/>
          <a:lstStyle/>
          <a:p>
            <a:pPr algn="ctr"/>
            <a:endParaRPr lang="en-US"/>
          </a:p>
        </p:txBody>
      </p:sp>
      <p:sp>
        <p:nvSpPr>
          <p:cNvPr id="10" name="Rectangle 9"/>
          <p:cNvSpPr/>
          <p:nvPr userDrawn="1"/>
        </p:nvSpPr>
        <p:spPr>
          <a:xfrm>
            <a:off x="0" y="0"/>
            <a:ext cx="900157" cy="43205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981" tIns="44990" rIns="89981" bIns="44990" rtlCol="0" anchor="ctr"/>
          <a:lstStyle/>
          <a:p>
            <a:pPr algn="ctr"/>
            <a:endParaRPr lang="en-US"/>
          </a:p>
        </p:txBody>
      </p:sp>
      <p:sp>
        <p:nvSpPr>
          <p:cNvPr id="7" name="Rectangle 6"/>
          <p:cNvSpPr/>
          <p:nvPr userDrawn="1"/>
        </p:nvSpPr>
        <p:spPr>
          <a:xfrm>
            <a:off x="2" y="2"/>
            <a:ext cx="32405638" cy="540067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981" tIns="44990" rIns="89981" bIns="44990" rtlCol="0" anchor="ctr"/>
          <a:lstStyle/>
          <a:p>
            <a:pPr algn="ctr"/>
            <a:endParaRPr lang="en-US"/>
          </a:p>
        </p:txBody>
      </p:sp>
      <p:sp>
        <p:nvSpPr>
          <p:cNvPr id="8" name="Rectangle 7"/>
          <p:cNvSpPr/>
          <p:nvPr userDrawn="1"/>
        </p:nvSpPr>
        <p:spPr>
          <a:xfrm>
            <a:off x="2" y="41033700"/>
            <a:ext cx="32405638" cy="217170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981" tIns="44990" rIns="89981" bIns="44990" rtlCol="0" anchor="ctr"/>
          <a:lstStyle/>
          <a:p>
            <a:pPr algn="ctr"/>
            <a:endParaRPr lang="en-US"/>
          </a:p>
        </p:txBody>
      </p:sp>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9/25/23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075EA-769C-4ECD-B48E-D6FCDC24F876}" type="slidenum">
              <a:rPr lang="en-US" smtClean="0"/>
              <a:t>‹nº›</a:t>
            </a:fld>
            <a:endParaRPr lang="en-US"/>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20282" y="1730220"/>
            <a:ext cx="29165075" cy="7200900"/>
          </a:xfrm>
          <a:prstGeom prst="rect">
            <a:avLst/>
          </a:prstGeom>
        </p:spPr>
        <p:txBody>
          <a:bodyPr vert="horz" lIns="431907" tIns="215953" rIns="431907" bIns="215953" rtlCol="0" anchor="ctr">
            <a:normAutofit/>
          </a:bodyPr>
          <a:lstStyle/>
          <a:p>
            <a:r>
              <a:rPr lang="en-US" dirty="0"/>
              <a:t>Click to edit Master title style</a:t>
            </a:r>
          </a:p>
        </p:txBody>
      </p:sp>
      <p:sp>
        <p:nvSpPr>
          <p:cNvPr id="3" name="Text Placeholder 2"/>
          <p:cNvSpPr>
            <a:spLocks noGrp="1"/>
          </p:cNvSpPr>
          <p:nvPr>
            <p:ph type="body" idx="1"/>
          </p:nvPr>
        </p:nvSpPr>
        <p:spPr>
          <a:xfrm>
            <a:off x="1620282" y="10081265"/>
            <a:ext cx="29165075" cy="28513567"/>
          </a:xfrm>
          <a:prstGeom prst="rect">
            <a:avLst/>
          </a:prstGeom>
        </p:spPr>
        <p:txBody>
          <a:bodyPr vert="horz" lIns="431907" tIns="215953" rIns="431907" bIns="21595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20282" y="40045010"/>
            <a:ext cx="7561315" cy="2300288"/>
          </a:xfrm>
          <a:prstGeom prst="rect">
            <a:avLst/>
          </a:prstGeom>
        </p:spPr>
        <p:txBody>
          <a:bodyPr vert="horz" lIns="431907" tIns="215953" rIns="431907" bIns="215953" rtlCol="0" anchor="ctr"/>
          <a:lstStyle>
            <a:lvl1pPr algn="l">
              <a:defRPr sz="5700">
                <a:solidFill>
                  <a:schemeClr val="tx1">
                    <a:tint val="75000"/>
                  </a:schemeClr>
                </a:solidFill>
              </a:defRPr>
            </a:lvl1pPr>
          </a:lstStyle>
          <a:p>
            <a:fld id="{985D6BDF-9D0E-4E2B-85B8-D8F4790360C9}" type="datetimeFigureOut">
              <a:rPr lang="en-US" smtClean="0"/>
              <a:t>9/25/23</a:t>
            </a:fld>
            <a:endParaRPr lang="en-US"/>
          </a:p>
        </p:txBody>
      </p:sp>
      <p:sp>
        <p:nvSpPr>
          <p:cNvPr id="5" name="Footer Placeholder 4"/>
          <p:cNvSpPr>
            <a:spLocks noGrp="1"/>
          </p:cNvSpPr>
          <p:nvPr>
            <p:ph type="ftr" sz="quarter" idx="3"/>
          </p:nvPr>
        </p:nvSpPr>
        <p:spPr>
          <a:xfrm>
            <a:off x="11071928" y="40045010"/>
            <a:ext cx="10261785" cy="2300288"/>
          </a:xfrm>
          <a:prstGeom prst="rect">
            <a:avLst/>
          </a:prstGeom>
        </p:spPr>
        <p:txBody>
          <a:bodyPr vert="horz" lIns="431907" tIns="215953" rIns="431907" bIns="215953" rtlCol="0" anchor="ctr"/>
          <a:lstStyle>
            <a:lvl1pPr algn="ctr">
              <a:defRPr sz="5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24042" y="40045010"/>
            <a:ext cx="7561315" cy="2300288"/>
          </a:xfrm>
          <a:prstGeom prst="rect">
            <a:avLst/>
          </a:prstGeom>
        </p:spPr>
        <p:txBody>
          <a:bodyPr vert="horz" lIns="431907" tIns="215953" rIns="431907" bIns="215953" rtlCol="0" anchor="ctr"/>
          <a:lstStyle>
            <a:lvl1pPr algn="r">
              <a:defRPr sz="5700">
                <a:solidFill>
                  <a:schemeClr val="tx1">
                    <a:tint val="75000"/>
                  </a:schemeClr>
                </a:solidFill>
              </a:defRPr>
            </a:lvl1pPr>
          </a:lstStyle>
          <a:p>
            <a:fld id="{FBB075EA-769C-4ECD-B48E-D6FCDC24F876}" type="slidenum">
              <a:rPr lang="en-US" smtClean="0"/>
              <a:t>‹nº›</a:t>
            </a:fld>
            <a:endParaRPr lang="en-US"/>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319070" rtl="0" eaLnBrk="1" latinLnBrk="0" hangingPunct="1">
        <a:spcBef>
          <a:spcPct val="0"/>
        </a:spcBef>
        <a:buNone/>
        <a:defRPr sz="7900" kern="1200">
          <a:solidFill>
            <a:schemeClr val="tx1"/>
          </a:solidFill>
          <a:latin typeface="+mj-lt"/>
          <a:ea typeface="+mj-ea"/>
          <a:cs typeface="+mj-cs"/>
        </a:defRPr>
      </a:lvl1pPr>
    </p:titleStyle>
    <p:bodyStyle>
      <a:lvl1pPr marL="449904" indent="-449904" algn="l" defTabSz="431907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99806" indent="-449904" algn="l" defTabSz="4319070" rtl="0" eaLnBrk="1" latinLnBrk="0" hangingPunct="1">
        <a:spcBef>
          <a:spcPct val="20000"/>
        </a:spcBef>
        <a:buFont typeface="Arial" pitchFamily="34" charset="0"/>
        <a:buChar char="–"/>
        <a:defRPr sz="3500" kern="1200">
          <a:solidFill>
            <a:schemeClr val="tx1"/>
          </a:solidFill>
          <a:latin typeface="+mn-lt"/>
          <a:ea typeface="+mn-ea"/>
          <a:cs typeface="+mn-cs"/>
        </a:defRPr>
      </a:lvl2pPr>
      <a:lvl3pPr marL="1349709" indent="-449904" algn="l" defTabSz="4319070" rtl="0" eaLnBrk="1" latinLnBrk="0" hangingPunct="1">
        <a:spcBef>
          <a:spcPct val="20000"/>
        </a:spcBef>
        <a:buFont typeface="Arial" pitchFamily="34" charset="0"/>
        <a:buChar char="•"/>
        <a:defRPr sz="3500" kern="1200">
          <a:solidFill>
            <a:schemeClr val="tx1"/>
          </a:solidFill>
          <a:latin typeface="+mn-lt"/>
          <a:ea typeface="+mn-ea"/>
          <a:cs typeface="+mn-cs"/>
        </a:defRPr>
      </a:lvl3pPr>
      <a:lvl4pPr marL="1799611" indent="-449904" algn="l" defTabSz="4319070" rtl="0" eaLnBrk="1" latinLnBrk="0" hangingPunct="1">
        <a:spcBef>
          <a:spcPct val="20000"/>
        </a:spcBef>
        <a:buFont typeface="Arial" pitchFamily="34" charset="0"/>
        <a:buChar char="–"/>
        <a:defRPr sz="3500" kern="1200">
          <a:solidFill>
            <a:schemeClr val="tx1"/>
          </a:solidFill>
          <a:latin typeface="+mn-lt"/>
          <a:ea typeface="+mn-ea"/>
          <a:cs typeface="+mn-cs"/>
        </a:defRPr>
      </a:lvl4pPr>
      <a:lvl5pPr marL="2249516" indent="-449904" algn="l" defTabSz="4319070" rtl="0" eaLnBrk="1" latinLnBrk="0" hangingPunct="1">
        <a:spcBef>
          <a:spcPct val="20000"/>
        </a:spcBef>
        <a:buFont typeface="Arial" pitchFamily="34" charset="0"/>
        <a:buChar char="»"/>
        <a:defRPr sz="3500" kern="1200">
          <a:solidFill>
            <a:schemeClr val="tx1"/>
          </a:solidFill>
          <a:latin typeface="+mn-lt"/>
          <a:ea typeface="+mn-ea"/>
          <a:cs typeface="+mn-cs"/>
        </a:defRPr>
      </a:lvl5pPr>
      <a:lvl6pPr marL="11877441" indent="-1079767" algn="l" defTabSz="4319070" rtl="0" eaLnBrk="1" latinLnBrk="0" hangingPunct="1">
        <a:spcBef>
          <a:spcPct val="20000"/>
        </a:spcBef>
        <a:buFont typeface="Arial" pitchFamily="34" charset="0"/>
        <a:buChar char="•"/>
        <a:defRPr sz="9400" kern="1200">
          <a:solidFill>
            <a:schemeClr val="tx1"/>
          </a:solidFill>
          <a:latin typeface="+mn-lt"/>
          <a:ea typeface="+mn-ea"/>
          <a:cs typeface="+mn-cs"/>
        </a:defRPr>
      </a:lvl6pPr>
      <a:lvl7pPr marL="14036975" indent="-1079767" algn="l" defTabSz="4319070" rtl="0" eaLnBrk="1" latinLnBrk="0" hangingPunct="1">
        <a:spcBef>
          <a:spcPct val="20000"/>
        </a:spcBef>
        <a:buFont typeface="Arial" pitchFamily="34" charset="0"/>
        <a:buChar char="•"/>
        <a:defRPr sz="9400" kern="1200">
          <a:solidFill>
            <a:schemeClr val="tx1"/>
          </a:solidFill>
          <a:latin typeface="+mn-lt"/>
          <a:ea typeface="+mn-ea"/>
          <a:cs typeface="+mn-cs"/>
        </a:defRPr>
      </a:lvl7pPr>
      <a:lvl8pPr marL="16196510" indent="-1079767" algn="l" defTabSz="4319070" rtl="0" eaLnBrk="1" latinLnBrk="0" hangingPunct="1">
        <a:spcBef>
          <a:spcPct val="20000"/>
        </a:spcBef>
        <a:buFont typeface="Arial" pitchFamily="34" charset="0"/>
        <a:buChar char="•"/>
        <a:defRPr sz="9400" kern="1200">
          <a:solidFill>
            <a:schemeClr val="tx1"/>
          </a:solidFill>
          <a:latin typeface="+mn-lt"/>
          <a:ea typeface="+mn-ea"/>
          <a:cs typeface="+mn-cs"/>
        </a:defRPr>
      </a:lvl8pPr>
      <a:lvl9pPr marL="18356044" indent="-1079767" algn="l" defTabSz="4319070" rtl="0" eaLnBrk="1" latinLnBrk="0" hangingPunct="1">
        <a:spcBef>
          <a:spcPct val="20000"/>
        </a:spcBef>
        <a:buFont typeface="Arial" pitchFamily="34" charset="0"/>
        <a:buChar char="•"/>
        <a:defRPr sz="9400" kern="1200">
          <a:solidFill>
            <a:schemeClr val="tx1"/>
          </a:solidFill>
          <a:latin typeface="+mn-lt"/>
          <a:ea typeface="+mn-ea"/>
          <a:cs typeface="+mn-cs"/>
        </a:defRPr>
      </a:lvl9pPr>
    </p:bodyStyle>
    <p:otherStyle>
      <a:defPPr>
        <a:defRPr lang="en-US"/>
      </a:defPPr>
      <a:lvl1pPr marL="0" algn="l" defTabSz="4319070" rtl="0" eaLnBrk="1" latinLnBrk="0" hangingPunct="1">
        <a:defRPr sz="8500" kern="1200">
          <a:solidFill>
            <a:schemeClr val="tx1"/>
          </a:solidFill>
          <a:latin typeface="+mn-lt"/>
          <a:ea typeface="+mn-ea"/>
          <a:cs typeface="+mn-cs"/>
        </a:defRPr>
      </a:lvl1pPr>
      <a:lvl2pPr marL="2159534" algn="l" defTabSz="4319070" rtl="0" eaLnBrk="1" latinLnBrk="0" hangingPunct="1">
        <a:defRPr sz="8500" kern="1200">
          <a:solidFill>
            <a:schemeClr val="tx1"/>
          </a:solidFill>
          <a:latin typeface="+mn-lt"/>
          <a:ea typeface="+mn-ea"/>
          <a:cs typeface="+mn-cs"/>
        </a:defRPr>
      </a:lvl2pPr>
      <a:lvl3pPr marL="4319070" algn="l" defTabSz="4319070" rtl="0" eaLnBrk="1" latinLnBrk="0" hangingPunct="1">
        <a:defRPr sz="8500" kern="1200">
          <a:solidFill>
            <a:schemeClr val="tx1"/>
          </a:solidFill>
          <a:latin typeface="+mn-lt"/>
          <a:ea typeface="+mn-ea"/>
          <a:cs typeface="+mn-cs"/>
        </a:defRPr>
      </a:lvl3pPr>
      <a:lvl4pPr marL="6478604" algn="l" defTabSz="4319070" rtl="0" eaLnBrk="1" latinLnBrk="0" hangingPunct="1">
        <a:defRPr sz="8500" kern="1200">
          <a:solidFill>
            <a:schemeClr val="tx1"/>
          </a:solidFill>
          <a:latin typeface="+mn-lt"/>
          <a:ea typeface="+mn-ea"/>
          <a:cs typeface="+mn-cs"/>
        </a:defRPr>
      </a:lvl4pPr>
      <a:lvl5pPr marL="8638139" algn="l" defTabSz="4319070" rtl="0" eaLnBrk="1" latinLnBrk="0" hangingPunct="1">
        <a:defRPr sz="8500" kern="1200">
          <a:solidFill>
            <a:schemeClr val="tx1"/>
          </a:solidFill>
          <a:latin typeface="+mn-lt"/>
          <a:ea typeface="+mn-ea"/>
          <a:cs typeface="+mn-cs"/>
        </a:defRPr>
      </a:lvl5pPr>
      <a:lvl6pPr marL="10797672" algn="l" defTabSz="4319070" rtl="0" eaLnBrk="1" latinLnBrk="0" hangingPunct="1">
        <a:defRPr sz="8500" kern="1200">
          <a:solidFill>
            <a:schemeClr val="tx1"/>
          </a:solidFill>
          <a:latin typeface="+mn-lt"/>
          <a:ea typeface="+mn-ea"/>
          <a:cs typeface="+mn-cs"/>
        </a:defRPr>
      </a:lvl6pPr>
      <a:lvl7pPr marL="12957208" algn="l" defTabSz="4319070" rtl="0" eaLnBrk="1" latinLnBrk="0" hangingPunct="1">
        <a:defRPr sz="8500" kern="1200">
          <a:solidFill>
            <a:schemeClr val="tx1"/>
          </a:solidFill>
          <a:latin typeface="+mn-lt"/>
          <a:ea typeface="+mn-ea"/>
          <a:cs typeface="+mn-cs"/>
        </a:defRPr>
      </a:lvl7pPr>
      <a:lvl8pPr marL="15116742" algn="l" defTabSz="4319070" rtl="0" eaLnBrk="1" latinLnBrk="0" hangingPunct="1">
        <a:defRPr sz="8500" kern="1200">
          <a:solidFill>
            <a:schemeClr val="tx1"/>
          </a:solidFill>
          <a:latin typeface="+mn-lt"/>
          <a:ea typeface="+mn-ea"/>
          <a:cs typeface="+mn-cs"/>
        </a:defRPr>
      </a:lvl8pPr>
      <a:lvl9pPr marL="17276277" algn="l" defTabSz="431907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m 52">
            <a:extLst>
              <a:ext uri="{FF2B5EF4-FFF2-40B4-BE49-F238E27FC236}">
                <a16:creationId xmlns:a16="http://schemas.microsoft.com/office/drawing/2014/main" id="{D246A459-DB71-74E3-2E3C-03401806A6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962818" y="41004268"/>
            <a:ext cx="30093204" cy="2201132"/>
          </a:xfrm>
          <a:prstGeom prst="rect">
            <a:avLst/>
          </a:prstGeom>
        </p:spPr>
      </p:pic>
      <p:pic>
        <p:nvPicPr>
          <p:cNvPr id="11" name="Imagem 10">
            <a:extLst>
              <a:ext uri="{FF2B5EF4-FFF2-40B4-BE49-F238E27FC236}">
                <a16:creationId xmlns:a16="http://schemas.microsoft.com/office/drawing/2014/main" id="{1B327065-E989-BE0A-E0BA-F36DD2CF6FD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409" y="0"/>
            <a:ext cx="32906047" cy="5523417"/>
          </a:xfrm>
          <a:prstGeom prst="rect">
            <a:avLst/>
          </a:prstGeom>
        </p:spPr>
      </p:pic>
      <p:sp>
        <p:nvSpPr>
          <p:cNvPr id="4" name="Text Box 122"/>
          <p:cNvSpPr txBox="1">
            <a:spLocks noChangeArrowheads="1"/>
          </p:cNvSpPr>
          <p:nvPr/>
        </p:nvSpPr>
        <p:spPr bwMode="auto">
          <a:xfrm>
            <a:off x="0" y="1085971"/>
            <a:ext cx="32405638" cy="1831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179961" tIns="449904" rIns="179961" bIns="449904"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pt-PT" sz="6000" b="1" dirty="0">
                <a:solidFill>
                  <a:srgbClr val="05505B"/>
                </a:solidFill>
                <a:effectLst/>
                <a:latin typeface="+mj-lt"/>
                <a:ea typeface="Calibri" panose="020F0502020204030204" pitchFamily="34" charset="0"/>
              </a:rPr>
              <a:t>A dança da morte: do tratamento da tuberculose ao nascimento dos primeiros antidepressivos</a:t>
            </a:r>
            <a:endParaRPr lang="en-US" sz="6000" b="1" dirty="0">
              <a:solidFill>
                <a:srgbClr val="05505B"/>
              </a:solidFill>
              <a:latin typeface="+mj-lt"/>
            </a:endParaRPr>
          </a:p>
        </p:txBody>
      </p:sp>
      <p:sp>
        <p:nvSpPr>
          <p:cNvPr id="5" name="Text Box 123"/>
          <p:cNvSpPr txBox="1">
            <a:spLocks noChangeArrowheads="1"/>
          </p:cNvSpPr>
          <p:nvPr/>
        </p:nvSpPr>
        <p:spPr bwMode="auto">
          <a:xfrm>
            <a:off x="4461061" y="2733993"/>
            <a:ext cx="25982971" cy="225028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79961" tIns="179961" rIns="179961" bIns="179961"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pt-PT" sz="4800" dirty="0">
                <a:solidFill>
                  <a:srgbClr val="05505B"/>
                </a:solidFill>
                <a:effectLst/>
                <a:latin typeface="+mj-lt"/>
                <a:ea typeface="Calibri" panose="020F0502020204030204" pitchFamily="34" charset="0"/>
              </a:rPr>
              <a:t>RICARDO SOARES NOGUEIRA</a:t>
            </a:r>
            <a:r>
              <a:rPr lang="pt-PT" sz="4800" baseline="30000" dirty="0">
                <a:solidFill>
                  <a:srgbClr val="05505B"/>
                </a:solidFill>
                <a:effectLst/>
                <a:latin typeface="+mj-lt"/>
                <a:ea typeface="Calibri" panose="020F0502020204030204" pitchFamily="34" charset="0"/>
              </a:rPr>
              <a:t>1</a:t>
            </a:r>
            <a:r>
              <a:rPr lang="pt-PT" sz="4800" dirty="0">
                <a:solidFill>
                  <a:srgbClr val="05505B"/>
                </a:solidFill>
                <a:effectLst/>
                <a:latin typeface="+mj-lt"/>
                <a:ea typeface="Calibri" panose="020F0502020204030204" pitchFamily="34" charset="0"/>
              </a:rPr>
              <a:t>, FRANCISCO AGOSTINHO</a:t>
            </a:r>
            <a:r>
              <a:rPr lang="pt-PT" sz="4800" baseline="30000" dirty="0">
                <a:solidFill>
                  <a:srgbClr val="05505B"/>
                </a:solidFill>
                <a:effectLst/>
                <a:latin typeface="+mj-lt"/>
                <a:ea typeface="Calibri" panose="020F0502020204030204" pitchFamily="34" charset="0"/>
              </a:rPr>
              <a:t>1</a:t>
            </a:r>
            <a:r>
              <a:rPr lang="pt-PT" sz="4800" dirty="0">
                <a:solidFill>
                  <a:srgbClr val="05505B"/>
                </a:solidFill>
                <a:effectLst/>
                <a:latin typeface="+mj-lt"/>
                <a:ea typeface="Calibri" panose="020F0502020204030204" pitchFamily="34" charset="0"/>
              </a:rPr>
              <a:t>, FILIPA ALVES DA SILVA</a:t>
            </a:r>
            <a:r>
              <a:rPr lang="pt-PT" sz="4800" baseline="30000" dirty="0">
                <a:solidFill>
                  <a:srgbClr val="05505B"/>
                </a:solidFill>
                <a:effectLst/>
                <a:latin typeface="+mj-lt"/>
                <a:ea typeface="Calibri" panose="020F0502020204030204" pitchFamily="34" charset="0"/>
              </a:rPr>
              <a:t>1</a:t>
            </a:r>
            <a:endParaRPr lang="pt-PT" sz="4800" dirty="0">
              <a:solidFill>
                <a:srgbClr val="05505B"/>
              </a:solidFill>
              <a:effectLst/>
              <a:latin typeface="+mj-lt"/>
              <a:ea typeface="Calibri" panose="020F0502020204030204" pitchFamily="34" charset="0"/>
            </a:endParaRPr>
          </a:p>
          <a:p>
            <a:pPr algn="ctr" eaLnBrk="1" hangingPunct="1"/>
            <a:endParaRPr lang="pt-PT" sz="4800" dirty="0">
              <a:solidFill>
                <a:srgbClr val="05505B"/>
              </a:solidFill>
              <a:effectLst/>
              <a:latin typeface="+mj-lt"/>
              <a:ea typeface="Calibri" panose="020F0502020204030204" pitchFamily="34" charset="0"/>
            </a:endParaRPr>
          </a:p>
          <a:p>
            <a:pPr algn="ctr" eaLnBrk="1" hangingPunct="1"/>
            <a:r>
              <a:rPr lang="pt-PT" sz="4800" baseline="30000" dirty="0">
                <a:solidFill>
                  <a:srgbClr val="05505B"/>
                </a:solidFill>
                <a:effectLst/>
                <a:latin typeface="+mj-lt"/>
                <a:ea typeface="Calibri" panose="020F0502020204030204" pitchFamily="34" charset="0"/>
              </a:rPr>
              <a:t>1</a:t>
            </a:r>
            <a:r>
              <a:rPr lang="pt-PT" sz="4800" dirty="0">
                <a:solidFill>
                  <a:srgbClr val="05505B"/>
                </a:solidFill>
                <a:effectLst/>
                <a:latin typeface="+mj-lt"/>
                <a:ea typeface="Calibri" panose="020F0502020204030204" pitchFamily="34" charset="0"/>
              </a:rPr>
              <a:t>Departamento de Psiquiatria e Saúde Mental, Hospital Beatriz Ângelo</a:t>
            </a:r>
          </a:p>
          <a:p>
            <a:pPr algn="ctr" eaLnBrk="1" hangingPunct="1"/>
            <a:r>
              <a:rPr lang="pt-PT" sz="3600" dirty="0">
                <a:solidFill>
                  <a:srgbClr val="05505B"/>
                </a:solidFill>
                <a:latin typeface="+mj-lt"/>
                <a:ea typeface="Calibri" panose="020F0502020204030204" pitchFamily="34" charset="0"/>
              </a:rPr>
              <a:t>Diretora de Serviço: Maria João Heitor</a:t>
            </a:r>
          </a:p>
          <a:p>
            <a:pPr algn="ctr" eaLnBrk="1" hangingPunct="1"/>
            <a:r>
              <a:rPr lang="pt-PT" sz="3200" dirty="0">
                <a:solidFill>
                  <a:srgbClr val="05505B"/>
                </a:solidFill>
                <a:effectLst/>
                <a:latin typeface="+mj-lt"/>
                <a:ea typeface="Calibri" panose="020F0502020204030204" pitchFamily="34" charset="0"/>
              </a:rPr>
              <a:t>E-mail: </a:t>
            </a:r>
            <a:r>
              <a:rPr lang="pt-PT" sz="3200" dirty="0" err="1">
                <a:solidFill>
                  <a:srgbClr val="05505B"/>
                </a:solidFill>
                <a:effectLst/>
                <a:latin typeface="+mj-lt"/>
                <a:ea typeface="Calibri" panose="020F0502020204030204" pitchFamily="34" charset="0"/>
              </a:rPr>
              <a:t>ricardo.soares.nogueira@hbeatrizangelo.pt</a:t>
            </a:r>
            <a:endParaRPr lang="pt-PT" sz="3200" dirty="0">
              <a:solidFill>
                <a:srgbClr val="05505B"/>
              </a:solidFill>
              <a:effectLst/>
              <a:latin typeface="+mj-lt"/>
              <a:ea typeface="Calibri" panose="020F0502020204030204" pitchFamily="34" charset="0"/>
            </a:endParaRPr>
          </a:p>
        </p:txBody>
      </p:sp>
      <p:sp>
        <p:nvSpPr>
          <p:cNvPr id="10" name="Text Box 189"/>
          <p:cNvSpPr txBox="1">
            <a:spLocks noChangeArrowheads="1"/>
          </p:cNvSpPr>
          <p:nvPr/>
        </p:nvSpPr>
        <p:spPr bwMode="auto">
          <a:xfrm>
            <a:off x="1558793" y="15863998"/>
            <a:ext cx="13911960" cy="871268"/>
          </a:xfrm>
          <a:prstGeom prst="rect">
            <a:avLst/>
          </a:prstGeom>
          <a:solidFill>
            <a:schemeClr val="bg1"/>
          </a:solidFill>
          <a:ln w="12700">
            <a:solidFill>
              <a:srgbClr val="05505B"/>
            </a:solidFill>
          </a:ln>
          <a:effectLst/>
        </p:spPr>
        <p:txBody>
          <a:bodyPr wrap="square" lIns="179961" tIns="179961" rIns="179961" bIns="179961">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pt-PT" sz="3300" dirty="0">
                <a:effectLst/>
                <a:latin typeface="+mj-lt"/>
                <a:ea typeface="Calibri" panose="020F0502020204030204" pitchFamily="34" charset="0"/>
              </a:rPr>
              <a:t>Revisão narrativa da literatura sobre a origem histórica dos antidepressivos. </a:t>
            </a:r>
            <a:endParaRPr lang="en-US" sz="3300" dirty="0">
              <a:latin typeface="+mj-lt"/>
            </a:endParaRPr>
          </a:p>
        </p:txBody>
      </p:sp>
      <p:sp>
        <p:nvSpPr>
          <p:cNvPr id="32" name="Rectangle 31"/>
          <p:cNvSpPr/>
          <p:nvPr/>
        </p:nvSpPr>
        <p:spPr>
          <a:xfrm>
            <a:off x="1558793" y="14954671"/>
            <a:ext cx="13911960" cy="900113"/>
          </a:xfrm>
          <a:prstGeom prst="rect">
            <a:avLst/>
          </a:prstGeom>
          <a:solidFill>
            <a:srgbClr val="05505B"/>
          </a:solidFill>
          <a:ln>
            <a:solidFill>
              <a:srgbClr val="05505B"/>
            </a:solidFill>
          </a:ln>
        </p:spPr>
        <p:style>
          <a:lnRef idx="2">
            <a:schemeClr val="accent1">
              <a:shade val="50000"/>
            </a:schemeClr>
          </a:lnRef>
          <a:fillRef idx="1">
            <a:schemeClr val="accent1"/>
          </a:fillRef>
          <a:effectRef idx="0">
            <a:schemeClr val="accent1"/>
          </a:effectRef>
          <a:fontRef idx="minor">
            <a:schemeClr val="lt1"/>
          </a:fontRef>
        </p:style>
        <p:txBody>
          <a:bodyPr lIns="89981" tIns="44990" rIns="89981" bIns="44990" rtlCol="0" anchor="ctr"/>
          <a:lstStyle/>
          <a:p>
            <a:pPr algn="ctr"/>
            <a:r>
              <a:rPr lang="en-US" sz="5600" b="1" dirty="0" err="1">
                <a:solidFill>
                  <a:schemeClr val="bg1"/>
                </a:solidFill>
              </a:rPr>
              <a:t>Objetivo</a:t>
            </a:r>
            <a:endParaRPr lang="en-US" sz="5600" b="1" dirty="0">
              <a:solidFill>
                <a:schemeClr val="bg1"/>
              </a:solidFill>
            </a:endParaRPr>
          </a:p>
        </p:txBody>
      </p:sp>
      <p:sp>
        <p:nvSpPr>
          <p:cNvPr id="33" name="Rectangle 32"/>
          <p:cNvSpPr/>
          <p:nvPr/>
        </p:nvSpPr>
        <p:spPr>
          <a:xfrm>
            <a:off x="1517791" y="6293209"/>
            <a:ext cx="13922933" cy="900113"/>
          </a:xfrm>
          <a:prstGeom prst="rect">
            <a:avLst/>
          </a:prstGeom>
          <a:solidFill>
            <a:srgbClr val="05505B"/>
          </a:solidFill>
          <a:ln>
            <a:solidFill>
              <a:srgbClr val="05505B"/>
            </a:solidFill>
          </a:ln>
        </p:spPr>
        <p:style>
          <a:lnRef idx="2">
            <a:schemeClr val="accent1">
              <a:shade val="50000"/>
            </a:schemeClr>
          </a:lnRef>
          <a:fillRef idx="1">
            <a:schemeClr val="accent1"/>
          </a:fillRef>
          <a:effectRef idx="0">
            <a:schemeClr val="accent1"/>
          </a:effectRef>
          <a:fontRef idx="minor">
            <a:schemeClr val="lt1"/>
          </a:fontRef>
        </p:style>
        <p:txBody>
          <a:bodyPr lIns="89981" tIns="44990" rIns="89981" bIns="44990" rtlCol="0" anchor="ctr"/>
          <a:lstStyle/>
          <a:p>
            <a:pPr algn="ctr"/>
            <a:r>
              <a:rPr lang="en-US" sz="5600" b="1" dirty="0" err="1">
                <a:solidFill>
                  <a:schemeClr val="bg1"/>
                </a:solidFill>
              </a:rPr>
              <a:t>Introdução</a:t>
            </a:r>
            <a:endParaRPr lang="en-US" sz="5600" b="1" dirty="0">
              <a:solidFill>
                <a:schemeClr val="bg1"/>
              </a:solidFill>
            </a:endParaRPr>
          </a:p>
        </p:txBody>
      </p:sp>
      <p:sp>
        <p:nvSpPr>
          <p:cNvPr id="13" name="Text Box 192"/>
          <p:cNvSpPr txBox="1">
            <a:spLocks noChangeArrowheads="1"/>
          </p:cNvSpPr>
          <p:nvPr/>
        </p:nvSpPr>
        <p:spPr bwMode="auto">
          <a:xfrm>
            <a:off x="1528767" y="7186295"/>
            <a:ext cx="13911960" cy="7473075"/>
          </a:xfrm>
          <a:prstGeom prst="rect">
            <a:avLst/>
          </a:prstGeom>
          <a:solidFill>
            <a:schemeClr val="bg1"/>
          </a:solidFill>
          <a:ln w="12700">
            <a:solidFill>
              <a:srgbClr val="05505B"/>
            </a:solidFill>
          </a:ln>
          <a:effectLst/>
        </p:spPr>
        <p:txBody>
          <a:bodyPr wrap="square" lIns="179961" tIns="179961" rIns="179961" bIns="179961">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pt-PT" sz="3300" dirty="0">
                <a:effectLst/>
                <a:latin typeface="+mn-lt"/>
                <a:ea typeface="Calibri" panose="020F0502020204030204" pitchFamily="34" charset="0"/>
              </a:rPr>
              <a:t>No final da década de 1950, a descoberta inesperada dos efeitos antidepressivos da isoniazida, originalmente utilizada no tratamento da tuberculose, marcou o início de uma nova era na psicofarmacologia. Os médicos que trabalhavam em sanatórios notaram que os pacientes com tuberculose, ao receberem isoniazida, apresentavam melhorias significativas no humor e na vitalidade, apesar de estarem em </a:t>
            </a:r>
            <a:r>
              <a:rPr lang="pt-PT" sz="3300" dirty="0" err="1">
                <a:effectLst/>
                <a:latin typeface="+mn-lt"/>
                <a:ea typeface="Calibri" panose="020F0502020204030204" pitchFamily="34" charset="0"/>
              </a:rPr>
              <a:t>estadios</a:t>
            </a:r>
            <a:r>
              <a:rPr lang="pt-PT" sz="3300" dirty="0">
                <a:effectLst/>
                <a:latin typeface="+mn-lt"/>
                <a:ea typeface="Calibri" panose="020F0502020204030204" pitchFamily="34" charset="0"/>
              </a:rPr>
              <a:t> terminais da doença. Os jornais da época falavam sobre doentes que “dançando nos corredores, tinham buracos nos pulmões”. Esses resultados promissores levaram a ensaios clínicos em pacientes com depressão, demonstrando uma elevada eficácia. A associação dos efeitos antidepressivos da isoniazida com as suas propriedades inibidoras da enzima monoamina oxidase (MAO) levou ao desenvolvimento dos primeiros antidepressivos, os inibidores irreversíveis e não seletivos da MAO. Essa descoberta abriu caminho para uma melhor compreensão neurobiológica das doenças mentais e transformou o tratamento da depressão. </a:t>
            </a:r>
            <a:endParaRPr lang="pt-PT" sz="3300" dirty="0">
              <a:latin typeface="+mn-lt"/>
            </a:endParaRPr>
          </a:p>
        </p:txBody>
      </p:sp>
      <p:sp>
        <p:nvSpPr>
          <p:cNvPr id="34" name="Rectangle 33"/>
          <p:cNvSpPr/>
          <p:nvPr/>
        </p:nvSpPr>
        <p:spPr>
          <a:xfrm>
            <a:off x="1599349" y="19552104"/>
            <a:ext cx="13934863" cy="837164"/>
          </a:xfrm>
          <a:prstGeom prst="rect">
            <a:avLst/>
          </a:prstGeom>
          <a:solidFill>
            <a:srgbClr val="05505B"/>
          </a:solidFill>
          <a:ln>
            <a:solidFill>
              <a:srgbClr val="05505B"/>
            </a:solidFill>
          </a:ln>
        </p:spPr>
        <p:style>
          <a:lnRef idx="2">
            <a:schemeClr val="accent1">
              <a:shade val="50000"/>
            </a:schemeClr>
          </a:lnRef>
          <a:fillRef idx="1">
            <a:schemeClr val="accent1"/>
          </a:fillRef>
          <a:effectRef idx="0">
            <a:schemeClr val="accent1"/>
          </a:effectRef>
          <a:fontRef idx="minor">
            <a:schemeClr val="lt1"/>
          </a:fontRef>
        </p:style>
        <p:txBody>
          <a:bodyPr lIns="89981" tIns="44990" rIns="89981" bIns="44990" rtlCol="0" anchor="ctr"/>
          <a:lstStyle/>
          <a:p>
            <a:pPr algn="ctr"/>
            <a:r>
              <a:rPr lang="en-US" sz="5600" b="1" dirty="0" err="1">
                <a:solidFill>
                  <a:schemeClr val="bg1"/>
                </a:solidFill>
              </a:rPr>
              <a:t>Resultados</a:t>
            </a:r>
            <a:r>
              <a:rPr lang="en-US" sz="5600" b="1" dirty="0">
                <a:solidFill>
                  <a:schemeClr val="bg1"/>
                </a:solidFill>
              </a:rPr>
              <a:t> e </a:t>
            </a:r>
            <a:r>
              <a:rPr lang="en-US" sz="5600" b="1" dirty="0" err="1">
                <a:solidFill>
                  <a:schemeClr val="bg1"/>
                </a:solidFill>
              </a:rPr>
              <a:t>Discussão</a:t>
            </a:r>
            <a:endParaRPr lang="en-US" sz="5600" b="1" dirty="0">
              <a:solidFill>
                <a:schemeClr val="bg1"/>
              </a:solidFill>
            </a:endParaRPr>
          </a:p>
        </p:txBody>
      </p:sp>
      <p:sp>
        <p:nvSpPr>
          <p:cNvPr id="26" name="Rectangle 31"/>
          <p:cNvSpPr/>
          <p:nvPr/>
        </p:nvSpPr>
        <p:spPr>
          <a:xfrm>
            <a:off x="1558794" y="17066962"/>
            <a:ext cx="13911959" cy="900113"/>
          </a:xfrm>
          <a:prstGeom prst="rect">
            <a:avLst/>
          </a:prstGeom>
          <a:solidFill>
            <a:srgbClr val="05505B"/>
          </a:solidFill>
          <a:ln>
            <a:solidFill>
              <a:srgbClr val="05505B"/>
            </a:solidFill>
          </a:ln>
        </p:spPr>
        <p:style>
          <a:lnRef idx="2">
            <a:schemeClr val="accent1">
              <a:shade val="50000"/>
            </a:schemeClr>
          </a:lnRef>
          <a:fillRef idx="1">
            <a:schemeClr val="accent1"/>
          </a:fillRef>
          <a:effectRef idx="0">
            <a:schemeClr val="accent1"/>
          </a:effectRef>
          <a:fontRef idx="minor">
            <a:schemeClr val="lt1"/>
          </a:fontRef>
        </p:style>
        <p:txBody>
          <a:bodyPr lIns="89981" tIns="44990" rIns="89981" bIns="44990" rtlCol="0" anchor="ctr"/>
          <a:lstStyle/>
          <a:p>
            <a:pPr algn="ctr"/>
            <a:r>
              <a:rPr lang="en-US" sz="5600" b="1" dirty="0" err="1">
                <a:solidFill>
                  <a:schemeClr val="bg1"/>
                </a:solidFill>
              </a:rPr>
              <a:t>Métodos</a:t>
            </a:r>
            <a:endParaRPr lang="en-US" sz="5600" b="1" dirty="0">
              <a:solidFill>
                <a:schemeClr val="bg1"/>
              </a:solidFill>
            </a:endParaRPr>
          </a:p>
        </p:txBody>
      </p:sp>
      <p:sp>
        <p:nvSpPr>
          <p:cNvPr id="27" name="Text Box 189"/>
          <p:cNvSpPr txBox="1">
            <a:spLocks noChangeArrowheads="1"/>
          </p:cNvSpPr>
          <p:nvPr/>
        </p:nvSpPr>
        <p:spPr bwMode="auto">
          <a:xfrm>
            <a:off x="1558794" y="17973475"/>
            <a:ext cx="13911959" cy="1379100"/>
          </a:xfrm>
          <a:prstGeom prst="rect">
            <a:avLst/>
          </a:prstGeom>
          <a:solidFill>
            <a:schemeClr val="bg1"/>
          </a:solidFill>
          <a:ln w="12700">
            <a:solidFill>
              <a:srgbClr val="05505B"/>
            </a:solidFill>
          </a:ln>
          <a:effectLst/>
        </p:spPr>
        <p:txBody>
          <a:bodyPr wrap="square" lIns="179961" tIns="179961" rIns="179961" bIns="179961">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pt-PT" sz="3300" dirty="0">
                <a:solidFill>
                  <a:srgbClr val="1C1C19"/>
                </a:solidFill>
                <a:effectLst/>
                <a:latin typeface="Calibri" panose="020F0502020204030204" pitchFamily="34" charset="0"/>
                <a:ea typeface="Calibri" panose="020F0502020204030204" pitchFamily="34" charset="0"/>
                <a:cs typeface="Calibri" panose="020F0502020204030204" pitchFamily="34" charset="0"/>
              </a:rPr>
              <a:t>Pesquisa na </a:t>
            </a:r>
            <a:r>
              <a:rPr lang="pt-PT" sz="3300" i="1" dirty="0" err="1">
                <a:solidFill>
                  <a:srgbClr val="1C1C19"/>
                </a:solidFill>
                <a:effectLst/>
                <a:latin typeface="Calibri" panose="020F0502020204030204" pitchFamily="34" charset="0"/>
                <a:ea typeface="Calibri" panose="020F0502020204030204" pitchFamily="34" charset="0"/>
                <a:cs typeface="Calibri" panose="020F0502020204030204" pitchFamily="34" charset="0"/>
              </a:rPr>
              <a:t>PubMed</a:t>
            </a:r>
            <a:r>
              <a:rPr lang="pt-PT" sz="3300" dirty="0">
                <a:solidFill>
                  <a:srgbClr val="1C1C19"/>
                </a:solidFill>
                <a:effectLst/>
                <a:latin typeface="Calibri" panose="020F0502020204030204" pitchFamily="34" charset="0"/>
                <a:ea typeface="Calibri" panose="020F0502020204030204" pitchFamily="34" charset="0"/>
                <a:cs typeface="Calibri" panose="020F0502020204030204" pitchFamily="34" charset="0"/>
              </a:rPr>
              <a:t> usando como termos‐chave “</a:t>
            </a:r>
            <a:r>
              <a:rPr lang="pt-PT" sz="3300" i="1" dirty="0" err="1">
                <a:effectLst/>
                <a:latin typeface="Calibri" panose="020F0502020204030204" pitchFamily="34" charset="0"/>
                <a:ea typeface="Calibri" panose="020F0502020204030204" pitchFamily="34" charset="0"/>
                <a:cs typeface="Calibri" panose="020F0502020204030204" pitchFamily="34" charset="0"/>
              </a:rPr>
              <a:t>isoniazid</a:t>
            </a:r>
            <a:r>
              <a:rPr lang="pt-PT" sz="3300" dirty="0">
                <a:effectLst/>
                <a:latin typeface="Calibri" panose="020F0502020204030204" pitchFamily="34" charset="0"/>
                <a:ea typeface="Calibri" panose="020F0502020204030204" pitchFamily="34" charset="0"/>
                <a:cs typeface="Calibri" panose="020F0502020204030204" pitchFamily="34" charset="0"/>
              </a:rPr>
              <a:t>”, “</a:t>
            </a:r>
            <a:r>
              <a:rPr lang="pt-PT" sz="3300" i="1" dirty="0" err="1">
                <a:effectLst/>
                <a:latin typeface="Calibri" panose="020F0502020204030204" pitchFamily="34" charset="0"/>
                <a:ea typeface="Calibri" panose="020F0502020204030204" pitchFamily="34" charset="0"/>
                <a:cs typeface="Calibri" panose="020F0502020204030204" pitchFamily="34" charset="0"/>
              </a:rPr>
              <a:t>psychosis</a:t>
            </a:r>
            <a:r>
              <a:rPr lang="pt-PT" sz="3300" dirty="0">
                <a:effectLst/>
                <a:latin typeface="Calibri" panose="020F0502020204030204" pitchFamily="34" charset="0"/>
                <a:ea typeface="Calibri" panose="020F0502020204030204" pitchFamily="34" charset="0"/>
                <a:cs typeface="Calibri" panose="020F0502020204030204" pitchFamily="34" charset="0"/>
              </a:rPr>
              <a:t>”, “mania</a:t>
            </a:r>
            <a:r>
              <a:rPr lang="pt-PT" sz="3300" dirty="0">
                <a:solidFill>
                  <a:srgbClr val="1C1C19"/>
                </a:solidFill>
                <a:effectLst/>
                <a:latin typeface="Calibri" panose="020F0502020204030204" pitchFamily="34" charset="0"/>
                <a:ea typeface="Calibri" panose="020F0502020204030204" pitchFamily="34" charset="0"/>
                <a:cs typeface="Calibri" panose="020F0502020204030204" pitchFamily="34" charset="0"/>
              </a:rPr>
              <a:t>” e “</a:t>
            </a:r>
            <a:r>
              <a:rPr lang="pt-PT" sz="3300" i="1" dirty="0" err="1">
                <a:solidFill>
                  <a:srgbClr val="1C1C19"/>
                </a:solidFill>
                <a:effectLst/>
                <a:latin typeface="Calibri" panose="020F0502020204030204" pitchFamily="34" charset="0"/>
                <a:ea typeface="Calibri" panose="020F0502020204030204" pitchFamily="34" charset="0"/>
                <a:cs typeface="Calibri" panose="020F0502020204030204" pitchFamily="34" charset="0"/>
              </a:rPr>
              <a:t>antituberculostatics</a:t>
            </a:r>
            <a:r>
              <a:rPr lang="pt-PT" sz="3300" dirty="0">
                <a:solidFill>
                  <a:srgbClr val="1C1C19"/>
                </a:solidFill>
                <a:effectLst/>
                <a:latin typeface="Calibri" panose="020F0502020204030204" pitchFamily="34" charset="0"/>
                <a:ea typeface="Calibri" panose="020F0502020204030204" pitchFamily="34" charset="0"/>
                <a:cs typeface="Calibri" panose="020F0502020204030204" pitchFamily="34" charset="0"/>
              </a:rPr>
              <a:t>”.</a:t>
            </a:r>
            <a:r>
              <a:rPr lang="pt-PT" sz="3300" dirty="0">
                <a:effectLst/>
                <a:latin typeface="Calibri" panose="020F0502020204030204" pitchFamily="34" charset="0"/>
                <a:cs typeface="Calibri" panose="020F0502020204030204" pitchFamily="34" charset="0"/>
              </a:rPr>
              <a:t> </a:t>
            </a:r>
            <a:endParaRPr lang="en-US" sz="3300" dirty="0">
              <a:latin typeface="Calibri" panose="020F0502020204030204" pitchFamily="34" charset="0"/>
              <a:cs typeface="Calibri" panose="020F0502020204030204" pitchFamily="34" charset="0"/>
            </a:endParaRPr>
          </a:p>
        </p:txBody>
      </p:sp>
      <p:pic>
        <p:nvPicPr>
          <p:cNvPr id="1026" name="Picture 2" descr="hba-e-o-segundo-melhor-hospital-publico-do-pais | Luz Saúde">
            <a:extLst>
              <a:ext uri="{FF2B5EF4-FFF2-40B4-BE49-F238E27FC236}">
                <a16:creationId xmlns:a16="http://schemas.microsoft.com/office/drawing/2014/main" id="{3C8AAB9C-9A32-9656-6185-731E5FEF207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2818" y="3653778"/>
            <a:ext cx="3656954" cy="2052613"/>
          </a:xfrm>
          <a:prstGeom prst="rect">
            <a:avLst/>
          </a:prstGeom>
          <a:noFill/>
          <a:extLst>
            <a:ext uri="{909E8E84-426E-40DD-AFC4-6F175D3DCCD1}">
              <a14:hiddenFill xmlns:a14="http://schemas.microsoft.com/office/drawing/2010/main">
                <a:solidFill>
                  <a:srgbClr val="FFFFFF"/>
                </a:solidFill>
              </a14:hiddenFill>
            </a:ext>
          </a:extLst>
        </p:spPr>
      </p:pic>
      <p:pic>
        <p:nvPicPr>
          <p:cNvPr id="30" name="Imagem 29">
            <a:extLst>
              <a:ext uri="{FF2B5EF4-FFF2-40B4-BE49-F238E27FC236}">
                <a16:creationId xmlns:a16="http://schemas.microsoft.com/office/drawing/2014/main" id="{52BBC146-D073-B8B4-A5A0-EE62138A14D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6130" y="5460147"/>
            <a:ext cx="1408948" cy="37745253"/>
          </a:xfrm>
          <a:prstGeom prst="rect">
            <a:avLst/>
          </a:prstGeom>
        </p:spPr>
      </p:pic>
      <p:pic>
        <p:nvPicPr>
          <p:cNvPr id="42" name="Imagem 41">
            <a:extLst>
              <a:ext uri="{FF2B5EF4-FFF2-40B4-BE49-F238E27FC236}">
                <a16:creationId xmlns:a16="http://schemas.microsoft.com/office/drawing/2014/main" id="{9C9B5474-10C8-8608-0458-EBEDF423A86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056022" y="5523417"/>
            <a:ext cx="1408948" cy="37745253"/>
          </a:xfrm>
          <a:prstGeom prst="rect">
            <a:avLst/>
          </a:prstGeom>
        </p:spPr>
      </p:pic>
      <p:sp>
        <p:nvSpPr>
          <p:cNvPr id="48" name="Rectangle 34">
            <a:extLst>
              <a:ext uri="{FF2B5EF4-FFF2-40B4-BE49-F238E27FC236}">
                <a16:creationId xmlns:a16="http://schemas.microsoft.com/office/drawing/2014/main" id="{1AB57DE3-6E11-725B-F7B6-BAB5480D4ECE}"/>
              </a:ext>
            </a:extLst>
          </p:cNvPr>
          <p:cNvSpPr/>
          <p:nvPr/>
        </p:nvSpPr>
        <p:spPr>
          <a:xfrm>
            <a:off x="16097889" y="6255109"/>
            <a:ext cx="14273944" cy="892792"/>
          </a:xfrm>
          <a:prstGeom prst="rect">
            <a:avLst/>
          </a:prstGeom>
          <a:solidFill>
            <a:srgbClr val="05505B"/>
          </a:solidFill>
          <a:ln>
            <a:solidFill>
              <a:srgbClr val="05505B"/>
            </a:solidFill>
          </a:ln>
        </p:spPr>
        <p:style>
          <a:lnRef idx="2">
            <a:schemeClr val="accent1">
              <a:shade val="50000"/>
            </a:schemeClr>
          </a:lnRef>
          <a:fillRef idx="1">
            <a:schemeClr val="accent1"/>
          </a:fillRef>
          <a:effectRef idx="0">
            <a:schemeClr val="accent1"/>
          </a:effectRef>
          <a:fontRef idx="minor">
            <a:schemeClr val="lt1"/>
          </a:fontRef>
        </p:style>
        <p:txBody>
          <a:bodyPr lIns="89981" tIns="44990" rIns="89981" bIns="44990" rtlCol="0" anchor="ctr"/>
          <a:lstStyle/>
          <a:p>
            <a:pPr algn="ctr"/>
            <a:r>
              <a:rPr lang="en-US" sz="5600" b="1" dirty="0" err="1">
                <a:solidFill>
                  <a:schemeClr val="bg1"/>
                </a:solidFill>
              </a:rPr>
              <a:t>Resultados</a:t>
            </a:r>
            <a:r>
              <a:rPr lang="en-US" sz="5600" b="1" dirty="0">
                <a:solidFill>
                  <a:schemeClr val="bg1"/>
                </a:solidFill>
              </a:rPr>
              <a:t> e </a:t>
            </a:r>
            <a:r>
              <a:rPr lang="en-US" sz="5600" b="1" dirty="0" err="1">
                <a:solidFill>
                  <a:schemeClr val="bg1"/>
                </a:solidFill>
              </a:rPr>
              <a:t>Discussão</a:t>
            </a:r>
            <a:endParaRPr lang="en-US" sz="5600" b="1" dirty="0">
              <a:solidFill>
                <a:schemeClr val="bg1"/>
              </a:solidFill>
            </a:endParaRPr>
          </a:p>
        </p:txBody>
      </p:sp>
      <p:sp>
        <p:nvSpPr>
          <p:cNvPr id="49" name="Text Box 191">
            <a:extLst>
              <a:ext uri="{FF2B5EF4-FFF2-40B4-BE49-F238E27FC236}">
                <a16:creationId xmlns:a16="http://schemas.microsoft.com/office/drawing/2014/main" id="{F5AF161A-63B1-837A-ADE9-204E5E126E2E}"/>
              </a:ext>
            </a:extLst>
          </p:cNvPr>
          <p:cNvSpPr txBox="1">
            <a:spLocks noChangeArrowheads="1"/>
          </p:cNvSpPr>
          <p:nvPr/>
        </p:nvSpPr>
        <p:spPr bwMode="auto">
          <a:xfrm>
            <a:off x="16097889" y="7159615"/>
            <a:ext cx="14273944" cy="28294160"/>
          </a:xfrm>
          <a:prstGeom prst="rect">
            <a:avLst/>
          </a:prstGeom>
          <a:solidFill>
            <a:schemeClr val="bg1"/>
          </a:solidFill>
          <a:ln w="12700">
            <a:solidFill>
              <a:srgbClr val="05505B"/>
            </a:solidFill>
          </a:ln>
          <a:effectLst/>
        </p:spPr>
        <p:txBody>
          <a:bodyPr wrap="square" lIns="179961" tIns="179961" rIns="179961" bIns="179961">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pt-PT" sz="3300" b="1" kern="100" dirty="0">
                <a:effectLst/>
                <a:latin typeface="Calibri" panose="020F0502020204030204" pitchFamily="34" charset="0"/>
                <a:ea typeface="Calibri" panose="020F0502020204030204" pitchFamily="34" charset="0"/>
                <a:cs typeface="Times New Roman" panose="02020603050405020304" pitchFamily="18" charset="0"/>
              </a:rPr>
              <a:t>O nascimento dos antidepressivos e a teoria </a:t>
            </a:r>
            <a:r>
              <a:rPr lang="pt-PT" sz="3300" b="1" kern="100" dirty="0" err="1">
                <a:effectLst/>
                <a:latin typeface="Calibri" panose="020F0502020204030204" pitchFamily="34" charset="0"/>
                <a:ea typeface="Calibri" panose="020F0502020204030204" pitchFamily="34" charset="0"/>
                <a:cs typeface="Times New Roman" panose="02020603050405020304" pitchFamily="18" charset="0"/>
              </a:rPr>
              <a:t>monoaminérgica</a:t>
            </a:r>
            <a:endParaRPr lang="pt-PT" sz="33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a:t>
            </a:r>
          </a:p>
          <a:p>
            <a:pPr algn="just"/>
            <a:r>
              <a:rPr lang="pt-PT" sz="3300" kern="100" dirty="0">
                <a:effectLst/>
                <a:latin typeface="Calibri" panose="020F0502020204030204" pitchFamily="34" charset="0"/>
                <a:ea typeface="Calibri" panose="020F0502020204030204" pitchFamily="34" charset="0"/>
                <a:cs typeface="Times New Roman" panose="02020603050405020304" pitchFamily="18" charset="0"/>
              </a:rPr>
              <a:t>A MAO foi descrita pela primeira vez por Mary Hare na Universidade de Oxford em 1928, embora o seu papel na depressão não tenha sido reconhecido até </a:t>
            </a:r>
            <a:r>
              <a:rPr lang="pt-PT" sz="3300" kern="100" dirty="0">
                <a:latin typeface="Calibri" panose="020F0502020204030204" pitchFamily="34" charset="0"/>
                <a:ea typeface="Calibri" panose="020F0502020204030204" pitchFamily="34" charset="0"/>
                <a:cs typeface="Times New Roman" panose="02020603050405020304" pitchFamily="18" charset="0"/>
              </a:rPr>
              <a:t>à</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década de 1950.</a:t>
            </a:r>
          </a:p>
          <a:p>
            <a:pPr algn="just"/>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a:t>
            </a:r>
          </a:p>
          <a:p>
            <a:pPr algn="just"/>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Em 1950, a INH foi investigada num ensaio clínico, que decorreu num hospital nova-iorquino, com 44 doentes com tuberculose em fase terminal. Verificou-se que os doentes ficaram menos deprimidos, mais comunicativos e apresentaram melhoria no apetite. À data, a </a:t>
            </a:r>
            <a:r>
              <a:rPr lang="pt-PT" sz="3300" i="1" kern="100" dirty="0" err="1">
                <a:effectLst/>
                <a:latin typeface="Calibri" panose="020F0502020204030204" pitchFamily="34" charset="0"/>
                <a:ea typeface="Calibri" panose="020F0502020204030204" pitchFamily="34" charset="0"/>
                <a:cs typeface="Times New Roman" panose="02020603050405020304" pitchFamily="18" charset="0"/>
              </a:rPr>
              <a:t>Associated</a:t>
            </a:r>
            <a:r>
              <a:rPr lang="pt-PT" sz="3300" i="1" kern="100" dirty="0">
                <a:effectLst/>
                <a:latin typeface="Calibri" panose="020F0502020204030204" pitchFamily="34" charset="0"/>
                <a:ea typeface="Calibri" panose="020F0502020204030204" pitchFamily="34" charset="0"/>
                <a:cs typeface="Times New Roman" panose="02020603050405020304" pitchFamily="18" charset="0"/>
              </a:rPr>
              <a:t> </a:t>
            </a:r>
            <a:r>
              <a:rPr lang="pt-PT" sz="3300" i="1" kern="100" dirty="0" err="1">
                <a:effectLst/>
                <a:latin typeface="Calibri" panose="020F0502020204030204" pitchFamily="34" charset="0"/>
                <a:ea typeface="Calibri" panose="020F0502020204030204" pitchFamily="34" charset="0"/>
                <a:cs typeface="Times New Roman" panose="02020603050405020304" pitchFamily="18" charset="0"/>
              </a:rPr>
              <a:t>Press</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noticiou sobre doentes que “dançando nos corredores, tinham buracos nos pulmões”. Em 1957, o fármaco foi investigado em doentes psiquiátricos por </a:t>
            </a:r>
            <a:r>
              <a:rPr lang="pt-PT" sz="3300" kern="100" dirty="0" err="1">
                <a:effectLst/>
                <a:latin typeface="Calibri" panose="020F0502020204030204" pitchFamily="34" charset="0"/>
                <a:ea typeface="Calibri" panose="020F0502020204030204" pitchFamily="34" charset="0"/>
                <a:cs typeface="Times New Roman" panose="02020603050405020304" pitchFamily="18" charset="0"/>
              </a:rPr>
              <a:t>Nathan</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a:t>
            </a:r>
            <a:r>
              <a:rPr lang="pt-PT" sz="3300" kern="100" dirty="0" err="1">
                <a:effectLst/>
                <a:latin typeface="Calibri" panose="020F0502020204030204" pitchFamily="34" charset="0"/>
                <a:ea typeface="Calibri" panose="020F0502020204030204" pitchFamily="34" charset="0"/>
                <a:cs typeface="Times New Roman" panose="02020603050405020304" pitchFamily="18" charset="0"/>
              </a:rPr>
              <a:t>Kline</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que o descreveu como um “</a:t>
            </a:r>
            <a:r>
              <a:rPr lang="pt-PT" sz="3300" kern="100" dirty="0" err="1">
                <a:effectLst/>
                <a:latin typeface="Calibri" panose="020F0502020204030204" pitchFamily="34" charset="0"/>
                <a:ea typeface="Calibri" panose="020F0502020204030204" pitchFamily="34" charset="0"/>
                <a:cs typeface="Times New Roman" panose="02020603050405020304" pitchFamily="18" charset="0"/>
              </a:rPr>
              <a:t>energizador</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psíquico”. No final da referida década, a INH era utilizada por cerca de 400.000 pacientes psiquiátricos. O termo “antidepressivo” foi cunhado para designar as propriedades que melhoram o humor, tendo este fármaco deixado de ser usado para este efeito em 1961 devido à hepatotoxicidade. </a:t>
            </a:r>
          </a:p>
          <a:p>
            <a:pPr algn="just"/>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a:t>
            </a:r>
          </a:p>
          <a:p>
            <a:pPr algn="just"/>
            <a:r>
              <a:rPr lang="pt-PT" sz="3300" kern="100" dirty="0">
                <a:effectLst/>
                <a:latin typeface="Calibri" panose="020F0502020204030204" pitchFamily="34" charset="0"/>
                <a:ea typeface="Calibri" panose="020F0502020204030204" pitchFamily="34" charset="0"/>
                <a:cs typeface="Times New Roman" panose="02020603050405020304" pitchFamily="18" charset="0"/>
              </a:rPr>
              <a:t>Verificou-se que </a:t>
            </a:r>
            <a:r>
              <a:rPr lang="pt-PT" sz="3300" kern="100" dirty="0">
                <a:latin typeface="Calibri" panose="020F0502020204030204" pitchFamily="34" charset="0"/>
                <a:ea typeface="Calibri" panose="020F0502020204030204" pitchFamily="34" charset="0"/>
                <a:cs typeface="Times New Roman" panose="02020603050405020304" pitchFamily="18" charset="0"/>
              </a:rPr>
              <a:t>estes</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a:t>
            </a:r>
            <a:r>
              <a:rPr lang="pt-PT" sz="3300" kern="100" dirty="0" err="1">
                <a:effectLst/>
                <a:latin typeface="Calibri" panose="020F0502020204030204" pitchFamily="34" charset="0"/>
                <a:ea typeface="Calibri" panose="020F0502020204030204" pitchFamily="34" charset="0"/>
                <a:cs typeface="Times New Roman" panose="02020603050405020304" pitchFamily="18" charset="0"/>
              </a:rPr>
              <a:t>antituberculostáticos</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inibiam a monoamina oxidase, a enzima mitocondrial que degrada monoaminas livres no terminal pré-sináptico, evitando assim a degradação da serotonina e noradrenalina. O aumento do nível dos descritos neurotransmissores foi correlacionado com a melhoria dos sintomas depressivos, dando origem à hipótese </a:t>
            </a:r>
            <a:r>
              <a:rPr lang="pt-PT" sz="3300" kern="100" dirty="0" err="1">
                <a:effectLst/>
                <a:latin typeface="Calibri" panose="020F0502020204030204" pitchFamily="34" charset="0"/>
                <a:ea typeface="Calibri" panose="020F0502020204030204" pitchFamily="34" charset="0"/>
                <a:cs typeface="Times New Roman" panose="02020603050405020304" pitchFamily="18" charset="0"/>
              </a:rPr>
              <a:t>monoaminérgica</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da depressão. </a:t>
            </a:r>
          </a:p>
          <a:p>
            <a:pPr algn="just"/>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a:t>
            </a:r>
          </a:p>
          <a:p>
            <a:pPr algn="just"/>
            <a:r>
              <a:rPr lang="pt-PT" sz="3300" kern="100" dirty="0">
                <a:effectLst/>
                <a:latin typeface="Calibri" panose="020F0502020204030204" pitchFamily="34" charset="0"/>
                <a:ea typeface="Calibri" panose="020F0502020204030204" pitchFamily="34" charset="0"/>
                <a:cs typeface="Times New Roman" panose="02020603050405020304" pitchFamily="18" charset="0"/>
              </a:rPr>
              <a:t>A atividade IMAO da INH proporcionou a perceção da origem neurobiológica de determinadas perturbações psiquiátricas e forneceu o modelo para as quatro décadas seguintes para a maioria dos antidepressivos atuais, incluindo a </a:t>
            </a:r>
            <a:r>
              <a:rPr lang="pt-PT" sz="3300" kern="100" dirty="0" err="1">
                <a:effectLst/>
                <a:latin typeface="Calibri" panose="020F0502020204030204" pitchFamily="34" charset="0"/>
                <a:ea typeface="Calibri" panose="020F0502020204030204" pitchFamily="34" charset="0"/>
                <a:cs typeface="Times New Roman" panose="02020603050405020304" pitchFamily="18" charset="0"/>
              </a:rPr>
              <a:t>ciclopropilamina</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a </a:t>
            </a:r>
            <a:r>
              <a:rPr lang="pt-PT" sz="3300" kern="100" dirty="0" err="1">
                <a:effectLst/>
                <a:latin typeface="Calibri" panose="020F0502020204030204" pitchFamily="34" charset="0"/>
                <a:ea typeface="Calibri" panose="020F0502020204030204" pitchFamily="34" charset="0"/>
                <a:cs typeface="Times New Roman" panose="02020603050405020304" pitchFamily="18" charset="0"/>
              </a:rPr>
              <a:t>tranilcipromina</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e a </a:t>
            </a:r>
            <a:r>
              <a:rPr lang="pt-PT" sz="3300" kern="100" dirty="0" err="1">
                <a:effectLst/>
                <a:latin typeface="Calibri" panose="020F0502020204030204" pitchFamily="34" charset="0"/>
                <a:ea typeface="Calibri" panose="020F0502020204030204" pitchFamily="34" charset="0"/>
                <a:cs typeface="Times New Roman" panose="02020603050405020304" pitchFamily="18" charset="0"/>
              </a:rPr>
              <a:t>fenelzina</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a:t>
            </a:r>
          </a:p>
          <a:p>
            <a:pPr algn="just"/>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a:t>
            </a:r>
          </a:p>
          <a:p>
            <a:pPr algn="just"/>
            <a:r>
              <a:rPr lang="pt-PT" sz="3300" kern="100" dirty="0">
                <a:effectLst/>
                <a:latin typeface="Calibri" panose="020F0502020204030204" pitchFamily="34" charset="0"/>
                <a:ea typeface="Calibri" panose="020F0502020204030204" pitchFamily="34" charset="0"/>
                <a:cs typeface="Times New Roman" panose="02020603050405020304" pitchFamily="18" charset="0"/>
              </a:rPr>
              <a:t>A segunda categoria de antidepressivos desenvolvida incluiu os antidepressivos tricíclicos. </a:t>
            </a:r>
            <a:r>
              <a:rPr lang="pt-PT" sz="3300" kern="100" dirty="0" err="1">
                <a:effectLst/>
                <a:latin typeface="Calibri" panose="020F0502020204030204" pitchFamily="34" charset="0"/>
                <a:ea typeface="Calibri" panose="020F0502020204030204" pitchFamily="34" charset="0"/>
                <a:cs typeface="Times New Roman" panose="02020603050405020304" pitchFamily="18" charset="0"/>
              </a:rPr>
              <a:t>Kuhn</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verificou o potencial antidepressivo da </a:t>
            </a:r>
            <a:r>
              <a:rPr lang="pt-PT" sz="3300" kern="100" dirty="0" err="1">
                <a:effectLst/>
                <a:latin typeface="Calibri" panose="020F0502020204030204" pitchFamily="34" charset="0"/>
                <a:ea typeface="Calibri" panose="020F0502020204030204" pitchFamily="34" charset="0"/>
                <a:cs typeface="Times New Roman" panose="02020603050405020304" pitchFamily="18" charset="0"/>
              </a:rPr>
              <a:t>imipramina</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em 1958, gerando uma nova era de design racional farmacológico, na qual novos antidepressivos são projetados para agir sobre um determinado recetor ou enzima. De forma análoga ao que aconteceu no caso das resistências aos </a:t>
            </a:r>
            <a:r>
              <a:rPr lang="pt-PT" sz="3300" kern="100" dirty="0" err="1">
                <a:effectLst/>
                <a:latin typeface="Calibri" panose="020F0502020204030204" pitchFamily="34" charset="0"/>
                <a:ea typeface="Calibri" panose="020F0502020204030204" pitchFamily="34" charset="0"/>
                <a:cs typeface="Times New Roman" panose="02020603050405020304" pitchFamily="18" charset="0"/>
              </a:rPr>
              <a:t>antituberculostáticos</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também no caso da depressão </a:t>
            </a:r>
            <a:r>
              <a:rPr lang="pt-PT" sz="3300" kern="100" dirty="0" err="1">
                <a:effectLst/>
                <a:latin typeface="Calibri" panose="020F0502020204030204" pitchFamily="34" charset="0"/>
                <a:ea typeface="Calibri" panose="020F0502020204030204" pitchFamily="34" charset="0"/>
                <a:cs typeface="Times New Roman" panose="02020603050405020304" pitchFamily="18" charset="0"/>
              </a:rPr>
              <a:t>farmacorresistente</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foram combinados antidepressivos. </a:t>
            </a:r>
          </a:p>
          <a:p>
            <a:pPr algn="just"/>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a:t>
            </a:r>
          </a:p>
          <a:p>
            <a:pPr algn="just"/>
            <a:r>
              <a:rPr lang="pt-PT" sz="3300" kern="100" dirty="0">
                <a:effectLst/>
                <a:latin typeface="Calibri" panose="020F0502020204030204" pitchFamily="34" charset="0"/>
                <a:ea typeface="Calibri" panose="020F0502020204030204" pitchFamily="34" charset="0"/>
                <a:cs typeface="Times New Roman" panose="02020603050405020304" pitchFamily="18" charset="0"/>
              </a:rPr>
              <a:t>No final da década de 1970, foi desenvolvido o antidepressivo </a:t>
            </a:r>
            <a:r>
              <a:rPr lang="pt-PT" sz="3300" kern="100" dirty="0" err="1">
                <a:effectLst/>
                <a:latin typeface="Calibri" panose="020F0502020204030204" pitchFamily="34" charset="0"/>
                <a:ea typeface="Calibri" panose="020F0502020204030204" pitchFamily="34" charset="0"/>
                <a:cs typeface="Times New Roman" panose="02020603050405020304" pitchFamily="18" charset="0"/>
              </a:rPr>
              <a:t>zimelidina</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o primeiro dos ISRS. Embora tenha sido posteriormente descontinuada devido à toxicidade, o aumento no conhecimento dos mecanismos de depressão levou ao desenvolvimento de inibidores da recaptação de serotonina e norepinefrina (IRSN).  O interesse em novos antidepressivos diminuiu posteriormente desde então.</a:t>
            </a:r>
          </a:p>
          <a:p>
            <a:pPr algn="just"/>
            <a:endParaRPr lang="pt-PT" sz="3300" kern="100" dirty="0">
              <a:latin typeface="Calibri" panose="020F0502020204030204" pitchFamily="34" charset="0"/>
              <a:ea typeface="Calibri" panose="020F0502020204030204" pitchFamily="34" charset="0"/>
              <a:cs typeface="Times New Roman" panose="02020603050405020304" pitchFamily="18" charset="0"/>
            </a:endParaRPr>
          </a:p>
          <a:p>
            <a:pPr algn="just"/>
            <a:r>
              <a:rPr lang="pt-PT" sz="3300" b="1" kern="100" dirty="0">
                <a:effectLst/>
                <a:latin typeface="Calibri" panose="020F0502020204030204" pitchFamily="34" charset="0"/>
                <a:ea typeface="Calibri" panose="020F0502020204030204" pitchFamily="34" charset="0"/>
                <a:cs typeface="Times New Roman" panose="02020603050405020304" pitchFamily="18" charset="0"/>
              </a:rPr>
              <a:t>A neurobiologia da depressão</a:t>
            </a:r>
          </a:p>
          <a:p>
            <a:pPr algn="just"/>
            <a:endParaRPr lang="pt-PT" sz="3300" b="1" kern="100" dirty="0">
              <a:latin typeface="Calibri" panose="020F0502020204030204" pitchFamily="34" charset="0"/>
              <a:ea typeface="Calibri" panose="020F0502020204030204" pitchFamily="34" charset="0"/>
              <a:cs typeface="Times New Roman" panose="02020603050405020304" pitchFamily="18" charset="0"/>
            </a:endParaRPr>
          </a:p>
          <a:p>
            <a:pPr algn="just"/>
            <a:r>
              <a:rPr lang="pt-PT" sz="3300" dirty="0">
                <a:effectLst/>
                <a:latin typeface="+mn-lt"/>
                <a:ea typeface="Times New Roman" panose="02020603050405020304" pitchFamily="18" charset="0"/>
              </a:rPr>
              <a:t>As primeiras teorias desenvolvidas para explicar esta </a:t>
            </a:r>
            <a:r>
              <a:rPr lang="pt-PT" sz="3300" dirty="0" err="1">
                <a:effectLst/>
                <a:latin typeface="+mn-lt"/>
                <a:ea typeface="Times New Roman" panose="02020603050405020304" pitchFamily="18" charset="0"/>
              </a:rPr>
              <a:t>temática</a:t>
            </a:r>
            <a:r>
              <a:rPr lang="pt-PT" sz="3300" dirty="0">
                <a:effectLst/>
                <a:latin typeface="+mn-lt"/>
                <a:ea typeface="Times New Roman" panose="02020603050405020304" pitchFamily="18" charset="0"/>
              </a:rPr>
              <a:t> baseiam-se na hipótese de disfunção das monoaminas e do eixo </a:t>
            </a:r>
            <a:r>
              <a:rPr lang="pt-PT" sz="3300" dirty="0" err="1">
                <a:effectLst/>
                <a:latin typeface="+mn-lt"/>
                <a:ea typeface="Times New Roman" panose="02020603050405020304" pitchFamily="18" charset="0"/>
              </a:rPr>
              <a:t>hipotálamo-hipófise-supra-renal</a:t>
            </a:r>
            <a:r>
              <a:rPr lang="pt-PT" sz="3300" dirty="0">
                <a:effectLst/>
                <a:latin typeface="+mn-lt"/>
                <a:ea typeface="Times New Roman" panose="02020603050405020304" pitchFamily="18" charset="0"/>
              </a:rPr>
              <a:t>. Da </a:t>
            </a:r>
            <a:r>
              <a:rPr lang="pt-PT" sz="3300" dirty="0" err="1">
                <a:effectLst/>
                <a:latin typeface="+mn-lt"/>
                <a:ea typeface="Times New Roman" panose="02020603050405020304" pitchFamily="18" charset="0"/>
              </a:rPr>
              <a:t>constatação</a:t>
            </a:r>
            <a:r>
              <a:rPr lang="pt-PT" sz="3300" dirty="0">
                <a:effectLst/>
                <a:latin typeface="+mn-lt"/>
                <a:ea typeface="Times New Roman" panose="02020603050405020304" pitchFamily="18" charset="0"/>
              </a:rPr>
              <a:t> de que muitas lacunas ficariam por preencher com base apenas nestas </a:t>
            </a:r>
            <a:r>
              <a:rPr lang="pt-PT" sz="3300" dirty="0" err="1">
                <a:effectLst/>
                <a:latin typeface="+mn-lt"/>
                <a:ea typeface="Times New Roman" panose="02020603050405020304" pitchFamily="18" charset="0"/>
              </a:rPr>
              <a:t>hipóteses</a:t>
            </a:r>
            <a:r>
              <a:rPr lang="pt-PT" sz="3300" dirty="0">
                <a:effectLst/>
                <a:latin typeface="+mn-lt"/>
                <a:ea typeface="Times New Roman" panose="02020603050405020304" pitchFamily="18" charset="0"/>
              </a:rPr>
              <a:t>, surgiu a necessidade de continuar a explorar esta </a:t>
            </a:r>
            <a:r>
              <a:rPr lang="pt-PT" sz="3300" dirty="0" err="1">
                <a:effectLst/>
                <a:latin typeface="+mn-lt"/>
                <a:ea typeface="Times New Roman" panose="02020603050405020304" pitchFamily="18" charset="0"/>
              </a:rPr>
              <a:t>temática</a:t>
            </a:r>
            <a:r>
              <a:rPr lang="pt-PT" sz="3300" dirty="0">
                <a:effectLst/>
                <a:latin typeface="+mn-lt"/>
                <a:ea typeface="Times New Roman" panose="02020603050405020304" pitchFamily="18" charset="0"/>
              </a:rPr>
              <a:t>. Assim, surgiram novos dados que </a:t>
            </a:r>
            <a:r>
              <a:rPr lang="pt-PT" sz="3300" dirty="0" err="1">
                <a:effectLst/>
                <a:latin typeface="+mn-lt"/>
                <a:ea typeface="Times New Roman" panose="02020603050405020304" pitchFamily="18" charset="0"/>
              </a:rPr>
              <a:t>vão</a:t>
            </a:r>
            <a:r>
              <a:rPr lang="pt-PT" sz="3300" dirty="0">
                <a:effectLst/>
                <a:latin typeface="+mn-lt"/>
                <a:ea typeface="Times New Roman" panose="02020603050405020304" pitchFamily="18" charset="0"/>
              </a:rPr>
              <a:t> desde o envolvimento do sistema glutamatérgico, das </a:t>
            </a:r>
            <a:r>
              <a:rPr lang="pt-PT" sz="3300" dirty="0" err="1">
                <a:effectLst/>
                <a:latin typeface="+mn-lt"/>
                <a:ea typeface="Times New Roman" panose="02020603050405020304" pitchFamily="18" charset="0"/>
              </a:rPr>
              <a:t>neurotrofinas</a:t>
            </a:r>
            <a:r>
              <a:rPr lang="pt-PT" sz="3300" dirty="0">
                <a:effectLst/>
                <a:latin typeface="+mn-lt"/>
                <a:ea typeface="Times New Roman" panose="02020603050405020304" pitchFamily="18" charset="0"/>
              </a:rPr>
              <a:t>, até </a:t>
            </a:r>
            <a:r>
              <a:rPr lang="pt-PT" sz="3300" dirty="0" err="1">
                <a:effectLst/>
                <a:latin typeface="+mn-lt"/>
                <a:ea typeface="Times New Roman" panose="02020603050405020304" pitchFamily="18" charset="0"/>
              </a:rPr>
              <a:t>às</a:t>
            </a:r>
            <a:r>
              <a:rPr lang="pt-PT" sz="3300" dirty="0">
                <a:effectLst/>
                <a:latin typeface="+mn-lt"/>
                <a:ea typeface="Times New Roman" panose="02020603050405020304" pitchFamily="18" charset="0"/>
              </a:rPr>
              <a:t> descobertas mais recentes, nomeadamente as que envolvem o sistema imune, a </a:t>
            </a:r>
            <a:r>
              <a:rPr lang="pt-PT" sz="3300" dirty="0" err="1">
                <a:effectLst/>
                <a:latin typeface="+mn-lt"/>
                <a:ea typeface="Times New Roman" panose="02020603050405020304" pitchFamily="18" charset="0"/>
              </a:rPr>
              <a:t>transtirretina</a:t>
            </a:r>
            <a:r>
              <a:rPr lang="pt-PT" sz="3300" dirty="0">
                <a:effectLst/>
                <a:latin typeface="+mn-lt"/>
                <a:ea typeface="Times New Roman" panose="02020603050405020304" pitchFamily="18" charset="0"/>
              </a:rPr>
              <a:t>, os </a:t>
            </a:r>
            <a:r>
              <a:rPr lang="pt-PT" sz="3300" dirty="0" err="1">
                <a:effectLst/>
                <a:latin typeface="+mn-lt"/>
                <a:ea typeface="Times New Roman" panose="02020603050405020304" pitchFamily="18" charset="0"/>
              </a:rPr>
              <a:t>esteróides</a:t>
            </a:r>
            <a:r>
              <a:rPr lang="pt-PT" sz="3300" dirty="0">
                <a:effectLst/>
                <a:latin typeface="+mn-lt"/>
                <a:ea typeface="Times New Roman" panose="02020603050405020304" pitchFamily="18" charset="0"/>
              </a:rPr>
              <a:t>, os </a:t>
            </a:r>
            <a:r>
              <a:rPr lang="pt-PT" sz="3300" dirty="0" err="1">
                <a:effectLst/>
                <a:latin typeface="+mn-lt"/>
                <a:ea typeface="Times New Roman" panose="02020603050405020304" pitchFamily="18" charset="0"/>
              </a:rPr>
              <a:t>endocanabinóides</a:t>
            </a:r>
            <a:r>
              <a:rPr lang="pt-PT" sz="3300" dirty="0">
                <a:effectLst/>
                <a:latin typeface="+mn-lt"/>
                <a:ea typeface="Times New Roman" panose="02020603050405020304" pitchFamily="18" charset="0"/>
              </a:rPr>
              <a:t> e os </a:t>
            </a:r>
            <a:r>
              <a:rPr lang="pt-PT" sz="3300" dirty="0" err="1">
                <a:effectLst/>
                <a:latin typeface="+mn-lt"/>
                <a:ea typeface="Times New Roman" panose="02020603050405020304" pitchFamily="18" charset="0"/>
              </a:rPr>
              <a:t>estrogénios</a:t>
            </a:r>
            <a:r>
              <a:rPr lang="pt-PT" sz="3300" dirty="0">
                <a:effectLst/>
                <a:latin typeface="+mn-lt"/>
                <a:ea typeface="Times New Roman" panose="02020603050405020304" pitchFamily="18" charset="0"/>
              </a:rPr>
              <a:t>.</a:t>
            </a:r>
          </a:p>
        </p:txBody>
      </p:sp>
      <p:sp>
        <p:nvSpPr>
          <p:cNvPr id="38" name="Text Box 192"/>
          <p:cNvSpPr txBox="1">
            <a:spLocks noChangeArrowheads="1"/>
          </p:cNvSpPr>
          <p:nvPr/>
        </p:nvSpPr>
        <p:spPr bwMode="auto">
          <a:xfrm>
            <a:off x="1611278" y="20474940"/>
            <a:ext cx="13922935" cy="20676690"/>
          </a:xfrm>
          <a:prstGeom prst="rect">
            <a:avLst/>
          </a:prstGeom>
          <a:solidFill>
            <a:schemeClr val="bg1"/>
          </a:solidFill>
          <a:ln w="12700">
            <a:solidFill>
              <a:schemeClr val="accent1">
                <a:lumMod val="75000"/>
              </a:schemeClr>
            </a:solidFill>
          </a:ln>
          <a:effectLst/>
        </p:spPr>
        <p:txBody>
          <a:bodyPr wrap="square" lIns="179961" tIns="179961" rIns="179961" bIns="179961">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pt-PT" sz="3300" b="1" kern="100" dirty="0">
                <a:effectLst/>
                <a:latin typeface="Calibri" panose="020F0502020204030204" pitchFamily="34" charset="0"/>
                <a:ea typeface="Calibri" panose="020F0502020204030204" pitchFamily="34" charset="0"/>
                <a:cs typeface="Times New Roman" panose="02020603050405020304" pitchFamily="18" charset="0"/>
              </a:rPr>
              <a:t>Histórias que se cruzam </a:t>
            </a:r>
            <a:endParaRPr lang="pt-PT" sz="33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a:t>
            </a:r>
          </a:p>
          <a:p>
            <a:pPr algn="just"/>
            <a:r>
              <a:rPr lang="pt-PT" sz="3300" kern="100" dirty="0">
                <a:effectLst/>
                <a:latin typeface="Calibri" panose="020F0502020204030204" pitchFamily="34" charset="0"/>
                <a:ea typeface="Calibri" panose="020F0502020204030204" pitchFamily="34" charset="0"/>
                <a:cs typeface="Times New Roman" panose="02020603050405020304" pitchFamily="18" charset="0"/>
              </a:rPr>
              <a:t>A depressão tem acompanhado a humanidade há milénios e ao longo da nossa história temos tentado criar as mais diversas teorias para explicar este fenómeno. Hipócrates (460-370 A.C.) atribui-a, tal como a outras doenças, a desequilíbrios entre os quatro componentes do fluido corporal, teorizando que uma predominância de bílis negra resultava em melancolia e </a:t>
            </a:r>
            <a:r>
              <a:rPr lang="pt-PT" sz="3300" kern="100" dirty="0">
                <a:latin typeface="Calibri" panose="020F0502020204030204" pitchFamily="34" charset="0"/>
                <a:ea typeface="Calibri" panose="020F0502020204030204" pitchFamily="34" charset="0"/>
                <a:cs typeface="Times New Roman" panose="02020603050405020304" pitchFamily="18" charset="0"/>
              </a:rPr>
              <a:t>“doença pulmonar </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fatal”. No século XVII, Descartes teorizou que a melancolia estaria enraizada na alma como sede das paixões humanas. Esta corrente cartesiana descrevia ainda uma associação estreita entre o corpo e a mente, promovendo o sono, o exercício e dietas específicas para “restaurar o equilíbrio dos humores”.</a:t>
            </a:r>
          </a:p>
          <a:p>
            <a:pPr algn="just"/>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a:t>
            </a:r>
          </a:p>
          <a:p>
            <a:pPr algn="just"/>
            <a:r>
              <a:rPr lang="pt-PT" sz="3300" kern="100" dirty="0">
                <a:effectLst/>
                <a:latin typeface="Calibri" panose="020F0502020204030204" pitchFamily="34" charset="0"/>
                <a:ea typeface="Calibri" panose="020F0502020204030204" pitchFamily="34" charset="0"/>
                <a:cs typeface="Times New Roman" panose="02020603050405020304" pitchFamily="18" charset="0"/>
              </a:rPr>
              <a:t>Antes do século XIX, as pessoas com doença mental ou tuberculose eram enviadas para longe das comunidades e eram institucionalizadas em asilos e sanatórios, respetivamente. O tratamento das doenças mentais era relativamente rudimentar e as opções limitadas, havendo menções à punição e ao medo como ferramenta de tratamento. Em meados desse século, o reconhecimento da natureza infeciosa da tuberculose significou que a gestão evoluiu para sanatórios especializados que ofereciam repouso na cama, nutrição e sol.</a:t>
            </a:r>
          </a:p>
          <a:p>
            <a:pPr algn="just"/>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a:t>
            </a:r>
          </a:p>
          <a:p>
            <a:pPr algn="just"/>
            <a:r>
              <a:rPr lang="pt-PT" sz="3300" kern="100" dirty="0">
                <a:effectLst/>
                <a:latin typeface="Calibri" panose="020F0502020204030204" pitchFamily="34" charset="0"/>
                <a:ea typeface="Calibri" panose="020F0502020204030204" pitchFamily="34" charset="0"/>
                <a:cs typeface="Times New Roman" panose="02020603050405020304" pitchFamily="18" charset="0"/>
              </a:rPr>
              <a:t>A tuberculose aterrorizou a Europa e o mundo até ao início dos anos 50, a busca por um tratamento eficaz foi árdua, mas frutífera. Em 1940 surge o ácido para-</a:t>
            </a:r>
            <a:r>
              <a:rPr lang="pt-PT" sz="3300" kern="100" dirty="0" err="1">
                <a:effectLst/>
                <a:latin typeface="Calibri" panose="020F0502020204030204" pitchFamily="34" charset="0"/>
                <a:ea typeface="Calibri" panose="020F0502020204030204" pitchFamily="34" charset="0"/>
                <a:cs typeface="Times New Roman" panose="02020603050405020304" pitchFamily="18" charset="0"/>
              </a:rPr>
              <a:t>amino</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-salicílico (PAS) como figura relevante no tratamento da tuberculose, seguido da estreptomicina em 1943. Posteriormente foram usados de forma combinada, no sentido de combaterem as resistências farmacológicas que foram surgindo. </a:t>
            </a:r>
          </a:p>
          <a:p>
            <a:pPr algn="just"/>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a:t>
            </a:r>
          </a:p>
          <a:p>
            <a:pPr algn="just"/>
            <a:r>
              <a:rPr lang="pt-PT" sz="3300" kern="100" dirty="0">
                <a:effectLst/>
                <a:latin typeface="Calibri" panose="020F0502020204030204" pitchFamily="34" charset="0"/>
                <a:ea typeface="Calibri" panose="020F0502020204030204" pitchFamily="34" charset="0"/>
                <a:cs typeface="Times New Roman" panose="02020603050405020304" pitchFamily="18" charset="0"/>
              </a:rPr>
              <a:t>A busca por novos </a:t>
            </a:r>
            <a:r>
              <a:rPr lang="pt-PT" sz="3300" kern="100" dirty="0" err="1">
                <a:effectLst/>
                <a:latin typeface="Calibri" panose="020F0502020204030204" pitchFamily="34" charset="0"/>
                <a:ea typeface="Calibri" panose="020F0502020204030204" pitchFamily="34" charset="0"/>
                <a:cs typeface="Times New Roman" panose="02020603050405020304" pitchFamily="18" charset="0"/>
              </a:rPr>
              <a:t>antituberculóticos</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continuou e a </a:t>
            </a:r>
            <a:r>
              <a:rPr lang="pt-PT" sz="3300" kern="100" dirty="0" err="1">
                <a:effectLst/>
                <a:latin typeface="Calibri" panose="020F0502020204030204" pitchFamily="34" charset="0"/>
                <a:ea typeface="Calibri" panose="020F0502020204030204" pitchFamily="34" charset="0"/>
                <a:cs typeface="Times New Roman" panose="02020603050405020304" pitchFamily="18" charset="0"/>
              </a:rPr>
              <a:t>iproniazida</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e </a:t>
            </a:r>
            <a:r>
              <a:rPr lang="pt-PT" sz="3300" kern="100" dirty="0" err="1">
                <a:effectLst/>
                <a:latin typeface="Calibri" panose="020F0502020204030204" pitchFamily="34" charset="0"/>
                <a:ea typeface="Calibri" panose="020F0502020204030204" pitchFamily="34" charset="0"/>
                <a:cs typeface="Times New Roman" panose="02020603050405020304" pitchFamily="18" charset="0"/>
              </a:rPr>
              <a:t>isoniazida</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(INH) foram introduzidas em 1951. Tal como acontece com a estreptomicina, a </a:t>
            </a:r>
            <a:r>
              <a:rPr lang="pt-PT" sz="3300" kern="100" dirty="0" err="1">
                <a:effectLst/>
                <a:latin typeface="Calibri" panose="020F0502020204030204" pitchFamily="34" charset="0"/>
                <a:ea typeface="Calibri" panose="020F0502020204030204" pitchFamily="34" charset="0"/>
                <a:cs typeface="Times New Roman" panose="02020603050405020304" pitchFamily="18" charset="0"/>
              </a:rPr>
              <a:t>monoterapia</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com INH resultou em resistência, levando à introdução de regimes medicamentosos combinados necessários para um tratamento eficaz. O sucesso da INH contra a tuberculose levou a um interesse renovado no desenvolvimento de outros </a:t>
            </a:r>
            <a:r>
              <a:rPr lang="pt-PT" sz="3300" kern="100" dirty="0" err="1">
                <a:effectLst/>
                <a:latin typeface="Calibri" panose="020F0502020204030204" pitchFamily="34" charset="0"/>
                <a:ea typeface="Calibri" panose="020F0502020204030204" pitchFamily="34" charset="0"/>
                <a:cs typeface="Times New Roman" panose="02020603050405020304" pitchFamily="18" charset="0"/>
              </a:rPr>
              <a:t>antituberculostáticos</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levando eventualmente à descoberta da </a:t>
            </a:r>
            <a:r>
              <a:rPr lang="pt-PT" sz="3300" kern="100" dirty="0" err="1">
                <a:effectLst/>
                <a:latin typeface="Calibri" panose="020F0502020204030204" pitchFamily="34" charset="0"/>
                <a:ea typeface="Calibri" panose="020F0502020204030204" pitchFamily="34" charset="0"/>
                <a:cs typeface="Times New Roman" panose="02020603050405020304" pitchFamily="18" charset="0"/>
              </a:rPr>
              <a:t>pirazinamida</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a:t>
            </a:r>
            <a:r>
              <a:rPr lang="pt-PT" sz="3300" kern="100" dirty="0" err="1">
                <a:effectLst/>
                <a:latin typeface="Calibri" panose="020F0502020204030204" pitchFamily="34" charset="0"/>
                <a:ea typeface="Calibri" panose="020F0502020204030204" pitchFamily="34" charset="0"/>
                <a:cs typeface="Times New Roman" panose="02020603050405020304" pitchFamily="18" charset="0"/>
              </a:rPr>
              <a:t>etionamida</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e rifampicina. Da história da INH é importante salientar que após a descoberta das suas propriedades </a:t>
            </a:r>
            <a:r>
              <a:rPr lang="pt-PT" sz="3300" kern="100" dirty="0" err="1">
                <a:effectLst/>
                <a:latin typeface="Calibri" panose="020F0502020204030204" pitchFamily="34" charset="0"/>
                <a:ea typeface="Calibri" panose="020F0502020204030204" pitchFamily="34" charset="0"/>
                <a:cs typeface="Times New Roman" panose="02020603050405020304" pitchFamily="18" charset="0"/>
              </a:rPr>
              <a:t>antituberculóstaticas</a:t>
            </a:r>
            <a:r>
              <a:rPr lang="pt-PT" sz="3300" kern="100" dirty="0">
                <a:effectLst/>
                <a:latin typeface="Calibri" panose="020F0502020204030204" pitchFamily="34" charset="0"/>
                <a:ea typeface="Calibri" panose="020F0502020204030204" pitchFamily="34" charset="0"/>
                <a:cs typeface="Times New Roman" panose="02020603050405020304" pitchFamily="18" charset="0"/>
              </a:rPr>
              <a:t>, foram realizados testes em animais e 2 anos após os mesmos foi testada em humanos. A INH continua a ser utilizada no tratamento da tuberculose, estando agora mais restrita aos países subdesenvolvidos.</a:t>
            </a:r>
          </a:p>
        </p:txBody>
      </p:sp>
      <p:sp>
        <p:nvSpPr>
          <p:cNvPr id="14" name="Text Box 193"/>
          <p:cNvSpPr txBox="1">
            <a:spLocks noChangeArrowheads="1"/>
          </p:cNvSpPr>
          <p:nvPr/>
        </p:nvSpPr>
        <p:spPr bwMode="auto">
          <a:xfrm>
            <a:off x="1599349" y="41829792"/>
            <a:ext cx="29262960" cy="1286767"/>
          </a:xfrm>
          <a:prstGeom prst="rect">
            <a:avLst/>
          </a:prstGeom>
          <a:solidFill>
            <a:schemeClr val="bg1"/>
          </a:solidFill>
          <a:ln w="12700">
            <a:solidFill>
              <a:srgbClr val="05505B"/>
            </a:solidFill>
          </a:ln>
          <a:effectLst/>
        </p:spPr>
        <p:txBody>
          <a:bodyPr wrap="square" lIns="179961" tIns="179961" rIns="179961" bIns="179961">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pt-PT" sz="2000" b="0" i="0" u="none" strike="noStrike" dirty="0">
                <a:solidFill>
                  <a:srgbClr val="212121"/>
                </a:solidFill>
                <a:effectLst/>
                <a:latin typeface="+mn-lt"/>
                <a:cs typeface="Calibri" panose="020F0502020204030204" pitchFamily="34" charset="0"/>
              </a:rPr>
              <a:t>(1) </a:t>
            </a:r>
            <a:r>
              <a:rPr lang="pt-PT" sz="2000" b="0" i="0" u="none" strike="noStrike" dirty="0" err="1">
                <a:solidFill>
                  <a:srgbClr val="212121"/>
                </a:solidFill>
                <a:effectLst/>
                <a:latin typeface="+mn-lt"/>
              </a:rPr>
              <a:t>Hirschfeld</a:t>
            </a:r>
            <a:r>
              <a:rPr lang="pt-PT" sz="2000" b="0" i="0" u="none" strike="noStrike" dirty="0">
                <a:solidFill>
                  <a:srgbClr val="212121"/>
                </a:solidFill>
                <a:effectLst/>
                <a:latin typeface="+mn-lt"/>
              </a:rPr>
              <a:t> RM. </a:t>
            </a:r>
            <a:r>
              <a:rPr lang="pt-PT" sz="2000" b="0" i="0" u="none" strike="noStrike" dirty="0" err="1">
                <a:solidFill>
                  <a:srgbClr val="212121"/>
                </a:solidFill>
                <a:effectLst/>
                <a:latin typeface="+mn-lt"/>
              </a:rPr>
              <a:t>History</a:t>
            </a:r>
            <a:r>
              <a:rPr lang="pt-PT" sz="2000" b="0" i="0" u="none" strike="noStrike" dirty="0">
                <a:solidFill>
                  <a:srgbClr val="212121"/>
                </a:solidFill>
                <a:effectLst/>
                <a:latin typeface="+mn-lt"/>
              </a:rPr>
              <a:t> </a:t>
            </a:r>
            <a:r>
              <a:rPr lang="pt-PT" sz="2000" b="0" i="0" u="none" strike="noStrike" dirty="0" err="1">
                <a:solidFill>
                  <a:srgbClr val="212121"/>
                </a:solidFill>
                <a:effectLst/>
                <a:latin typeface="+mn-lt"/>
              </a:rPr>
              <a:t>and</a:t>
            </a:r>
            <a:r>
              <a:rPr lang="pt-PT" sz="2000" b="0" i="0" u="none" strike="noStrike" dirty="0">
                <a:solidFill>
                  <a:srgbClr val="212121"/>
                </a:solidFill>
                <a:effectLst/>
                <a:latin typeface="+mn-lt"/>
              </a:rPr>
              <a:t> </a:t>
            </a:r>
            <a:r>
              <a:rPr lang="pt-PT" sz="2000" b="0" i="0" u="none" strike="noStrike" dirty="0" err="1">
                <a:solidFill>
                  <a:srgbClr val="212121"/>
                </a:solidFill>
                <a:effectLst/>
                <a:latin typeface="+mn-lt"/>
              </a:rPr>
              <a:t>evolution</a:t>
            </a:r>
            <a:r>
              <a:rPr lang="pt-PT" sz="2000" b="0" i="0" u="none" strike="noStrike" dirty="0">
                <a:solidFill>
                  <a:srgbClr val="212121"/>
                </a:solidFill>
                <a:effectLst/>
                <a:latin typeface="+mn-lt"/>
              </a:rPr>
              <a:t> </a:t>
            </a:r>
            <a:r>
              <a:rPr lang="pt-PT" sz="2000" b="0" i="0" u="none" strike="noStrike" dirty="0" err="1">
                <a:solidFill>
                  <a:srgbClr val="212121"/>
                </a:solidFill>
                <a:effectLst/>
                <a:latin typeface="+mn-lt"/>
              </a:rPr>
              <a:t>of</a:t>
            </a:r>
            <a:r>
              <a:rPr lang="pt-PT" sz="2000" b="0" i="0" u="none" strike="noStrike" dirty="0">
                <a:solidFill>
                  <a:srgbClr val="212121"/>
                </a:solidFill>
                <a:effectLst/>
                <a:latin typeface="+mn-lt"/>
              </a:rPr>
              <a:t> </a:t>
            </a:r>
            <a:r>
              <a:rPr lang="pt-PT" sz="2000" b="0" i="0" u="none" strike="noStrike" dirty="0" err="1">
                <a:solidFill>
                  <a:srgbClr val="212121"/>
                </a:solidFill>
                <a:effectLst/>
                <a:latin typeface="+mn-lt"/>
              </a:rPr>
              <a:t>the</a:t>
            </a:r>
            <a:r>
              <a:rPr lang="pt-PT" sz="2000" b="0" i="0" u="none" strike="noStrike" dirty="0">
                <a:solidFill>
                  <a:srgbClr val="212121"/>
                </a:solidFill>
                <a:effectLst/>
                <a:latin typeface="+mn-lt"/>
              </a:rPr>
              <a:t> </a:t>
            </a:r>
            <a:r>
              <a:rPr lang="pt-PT" sz="2000" b="0" i="0" u="none" strike="noStrike" dirty="0" err="1">
                <a:solidFill>
                  <a:srgbClr val="212121"/>
                </a:solidFill>
                <a:effectLst/>
                <a:latin typeface="+mn-lt"/>
              </a:rPr>
              <a:t>monoamine</a:t>
            </a:r>
            <a:r>
              <a:rPr lang="pt-PT" sz="2000" b="0" i="0" u="none" strike="noStrike" dirty="0">
                <a:solidFill>
                  <a:srgbClr val="212121"/>
                </a:solidFill>
                <a:effectLst/>
                <a:latin typeface="+mn-lt"/>
              </a:rPr>
              <a:t> </a:t>
            </a:r>
            <a:r>
              <a:rPr lang="pt-PT" sz="2000" b="0" i="0" u="none" strike="noStrike" dirty="0" err="1">
                <a:solidFill>
                  <a:srgbClr val="212121"/>
                </a:solidFill>
                <a:effectLst/>
                <a:latin typeface="+mn-lt"/>
              </a:rPr>
              <a:t>hypothesis</a:t>
            </a:r>
            <a:r>
              <a:rPr lang="pt-PT" sz="2000" b="0" i="0" u="none" strike="noStrike" dirty="0">
                <a:solidFill>
                  <a:srgbClr val="212121"/>
                </a:solidFill>
                <a:effectLst/>
                <a:latin typeface="+mn-lt"/>
              </a:rPr>
              <a:t> </a:t>
            </a:r>
            <a:r>
              <a:rPr lang="pt-PT" sz="2000" b="0" i="0" u="none" strike="noStrike" dirty="0" err="1">
                <a:solidFill>
                  <a:srgbClr val="212121"/>
                </a:solidFill>
                <a:effectLst/>
                <a:latin typeface="+mn-lt"/>
              </a:rPr>
              <a:t>of</a:t>
            </a:r>
            <a:r>
              <a:rPr lang="pt-PT" sz="2000" b="0" i="0" u="none" strike="noStrike" dirty="0">
                <a:solidFill>
                  <a:srgbClr val="212121"/>
                </a:solidFill>
                <a:effectLst/>
                <a:latin typeface="+mn-lt"/>
              </a:rPr>
              <a:t> </a:t>
            </a:r>
            <a:r>
              <a:rPr lang="pt-PT" sz="2000" b="0" i="0" u="none" strike="noStrike" dirty="0" err="1">
                <a:solidFill>
                  <a:srgbClr val="212121"/>
                </a:solidFill>
                <a:effectLst/>
                <a:latin typeface="+mn-lt"/>
              </a:rPr>
              <a:t>depression</a:t>
            </a:r>
            <a:r>
              <a:rPr lang="pt-PT" sz="2000" b="0" i="0" u="none" strike="noStrike" dirty="0">
                <a:solidFill>
                  <a:srgbClr val="212121"/>
                </a:solidFill>
                <a:effectLst/>
                <a:latin typeface="+mn-lt"/>
              </a:rPr>
              <a:t>. </a:t>
            </a:r>
            <a:r>
              <a:rPr lang="pt-PT" sz="2000" b="0" i="1" u="none" strike="noStrike" dirty="0">
                <a:solidFill>
                  <a:srgbClr val="212121"/>
                </a:solidFill>
                <a:effectLst/>
                <a:latin typeface="+mn-lt"/>
              </a:rPr>
              <a:t>J </a:t>
            </a:r>
            <a:r>
              <a:rPr lang="pt-PT" sz="2000" b="0" i="1" u="none" strike="noStrike" dirty="0" err="1">
                <a:solidFill>
                  <a:srgbClr val="212121"/>
                </a:solidFill>
                <a:effectLst/>
                <a:latin typeface="+mn-lt"/>
              </a:rPr>
              <a:t>Clin</a:t>
            </a:r>
            <a:r>
              <a:rPr lang="pt-PT" sz="2000" b="0" i="1" u="none" strike="noStrike" dirty="0">
                <a:solidFill>
                  <a:srgbClr val="212121"/>
                </a:solidFill>
                <a:effectLst/>
                <a:latin typeface="+mn-lt"/>
              </a:rPr>
              <a:t> </a:t>
            </a:r>
            <a:r>
              <a:rPr lang="pt-PT" sz="2000" b="0" i="1" u="none" strike="noStrike" dirty="0" err="1">
                <a:solidFill>
                  <a:srgbClr val="212121"/>
                </a:solidFill>
                <a:effectLst/>
                <a:latin typeface="+mn-lt"/>
              </a:rPr>
              <a:t>Psychiatry</a:t>
            </a:r>
            <a:r>
              <a:rPr lang="pt-PT" sz="2000" b="0" i="0" u="none" strike="noStrike" dirty="0">
                <a:solidFill>
                  <a:srgbClr val="212121"/>
                </a:solidFill>
                <a:effectLst/>
                <a:latin typeface="+mn-lt"/>
              </a:rPr>
              <a:t>. 2000;61 </a:t>
            </a:r>
            <a:r>
              <a:rPr lang="pt-PT" sz="2000" b="0" i="0" u="none" strike="noStrike" dirty="0" err="1">
                <a:solidFill>
                  <a:srgbClr val="212121"/>
                </a:solidFill>
                <a:effectLst/>
                <a:latin typeface="+mn-lt"/>
              </a:rPr>
              <a:t>Suppl</a:t>
            </a:r>
            <a:r>
              <a:rPr lang="pt-PT" sz="2000" b="0" i="0" u="none" strike="noStrike" dirty="0">
                <a:solidFill>
                  <a:srgbClr val="212121"/>
                </a:solidFill>
                <a:effectLst/>
                <a:latin typeface="+mn-lt"/>
              </a:rPr>
              <a:t> 6:4-6. (2) López-</a:t>
            </a:r>
            <a:r>
              <a:rPr lang="pt-PT" sz="2000" b="0" i="0" u="none" strike="noStrike" dirty="0" err="1">
                <a:solidFill>
                  <a:srgbClr val="212121"/>
                </a:solidFill>
                <a:effectLst/>
                <a:latin typeface="+mn-lt"/>
              </a:rPr>
              <a:t>Muñoz</a:t>
            </a:r>
            <a:r>
              <a:rPr lang="pt-PT" sz="2000" b="0" i="0" u="none" strike="noStrike" dirty="0">
                <a:solidFill>
                  <a:srgbClr val="212121"/>
                </a:solidFill>
                <a:effectLst/>
                <a:latin typeface="+mn-lt"/>
              </a:rPr>
              <a:t> F, </a:t>
            </a:r>
            <a:r>
              <a:rPr lang="pt-PT" sz="2000" b="0" i="0" u="none" strike="noStrike" dirty="0" err="1">
                <a:solidFill>
                  <a:srgbClr val="212121"/>
                </a:solidFill>
                <a:effectLst/>
                <a:latin typeface="+mn-lt"/>
              </a:rPr>
              <a:t>Alamo</a:t>
            </a:r>
            <a:r>
              <a:rPr lang="pt-PT" sz="2000" b="0" i="0" u="none" strike="noStrike" dirty="0">
                <a:solidFill>
                  <a:srgbClr val="212121"/>
                </a:solidFill>
                <a:effectLst/>
                <a:latin typeface="+mn-lt"/>
              </a:rPr>
              <a:t> C. </a:t>
            </a:r>
            <a:r>
              <a:rPr lang="pt-PT" sz="2000" b="0" i="0" u="none" strike="noStrike" dirty="0" err="1">
                <a:solidFill>
                  <a:srgbClr val="212121"/>
                </a:solidFill>
                <a:effectLst/>
                <a:latin typeface="+mn-lt"/>
              </a:rPr>
              <a:t>Monoaminergic</a:t>
            </a:r>
            <a:r>
              <a:rPr lang="pt-PT" sz="2000" b="0" i="0" u="none" strike="noStrike" dirty="0">
                <a:solidFill>
                  <a:srgbClr val="212121"/>
                </a:solidFill>
                <a:effectLst/>
                <a:latin typeface="+mn-lt"/>
              </a:rPr>
              <a:t> </a:t>
            </a:r>
            <a:r>
              <a:rPr lang="pt-PT" sz="2000" b="0" i="0" u="none" strike="noStrike" dirty="0" err="1">
                <a:solidFill>
                  <a:srgbClr val="212121"/>
                </a:solidFill>
                <a:effectLst/>
                <a:latin typeface="+mn-lt"/>
              </a:rPr>
              <a:t>neurotransmission</a:t>
            </a:r>
            <a:r>
              <a:rPr lang="pt-PT" sz="2000" b="0" i="0" u="none" strike="noStrike" dirty="0">
                <a:solidFill>
                  <a:srgbClr val="212121"/>
                </a:solidFill>
                <a:effectLst/>
                <a:latin typeface="+mn-lt"/>
              </a:rPr>
              <a:t>: </a:t>
            </a:r>
            <a:r>
              <a:rPr lang="pt-PT" sz="2000" b="0" i="0" u="none" strike="noStrike" dirty="0" err="1">
                <a:solidFill>
                  <a:srgbClr val="212121"/>
                </a:solidFill>
                <a:effectLst/>
                <a:latin typeface="+mn-lt"/>
              </a:rPr>
              <a:t>the</a:t>
            </a:r>
            <a:r>
              <a:rPr lang="pt-PT" sz="2000" b="0" i="0" u="none" strike="noStrike" dirty="0">
                <a:solidFill>
                  <a:srgbClr val="212121"/>
                </a:solidFill>
                <a:effectLst/>
                <a:latin typeface="+mn-lt"/>
              </a:rPr>
              <a:t> </a:t>
            </a:r>
            <a:r>
              <a:rPr lang="pt-PT" sz="2000" b="0" i="0" u="none" strike="noStrike" dirty="0" err="1">
                <a:solidFill>
                  <a:srgbClr val="212121"/>
                </a:solidFill>
                <a:effectLst/>
                <a:latin typeface="+mn-lt"/>
              </a:rPr>
              <a:t>history</a:t>
            </a:r>
            <a:r>
              <a:rPr lang="pt-PT" sz="2000" b="0" i="0" u="none" strike="noStrike" dirty="0">
                <a:solidFill>
                  <a:srgbClr val="212121"/>
                </a:solidFill>
                <a:effectLst/>
                <a:latin typeface="+mn-lt"/>
              </a:rPr>
              <a:t> </a:t>
            </a:r>
            <a:r>
              <a:rPr lang="pt-PT" sz="2000" b="0" i="0" u="none" strike="noStrike" dirty="0" err="1">
                <a:solidFill>
                  <a:srgbClr val="212121"/>
                </a:solidFill>
                <a:effectLst/>
                <a:latin typeface="+mn-lt"/>
              </a:rPr>
              <a:t>of</a:t>
            </a:r>
            <a:r>
              <a:rPr lang="pt-PT" sz="2000" b="0" i="0" u="none" strike="noStrike" dirty="0">
                <a:solidFill>
                  <a:srgbClr val="212121"/>
                </a:solidFill>
                <a:effectLst/>
                <a:latin typeface="+mn-lt"/>
              </a:rPr>
              <a:t> </a:t>
            </a:r>
            <a:r>
              <a:rPr lang="pt-PT" sz="2000" b="0" i="0" u="none" strike="noStrike" dirty="0" err="1">
                <a:solidFill>
                  <a:srgbClr val="212121"/>
                </a:solidFill>
                <a:effectLst/>
                <a:latin typeface="+mn-lt"/>
              </a:rPr>
              <a:t>the</a:t>
            </a:r>
            <a:r>
              <a:rPr lang="pt-PT" sz="2000" b="0" i="0" u="none" strike="noStrike" dirty="0">
                <a:solidFill>
                  <a:srgbClr val="212121"/>
                </a:solidFill>
                <a:effectLst/>
                <a:latin typeface="+mn-lt"/>
              </a:rPr>
              <a:t> </a:t>
            </a:r>
            <a:r>
              <a:rPr lang="pt-PT" sz="2000" b="0" i="0" u="none" strike="noStrike" dirty="0" err="1">
                <a:solidFill>
                  <a:srgbClr val="212121"/>
                </a:solidFill>
                <a:effectLst/>
                <a:latin typeface="+mn-lt"/>
              </a:rPr>
              <a:t>discovery</a:t>
            </a:r>
            <a:r>
              <a:rPr lang="pt-PT" sz="2000" b="0" i="0" u="none" strike="noStrike" dirty="0">
                <a:solidFill>
                  <a:srgbClr val="212121"/>
                </a:solidFill>
                <a:effectLst/>
                <a:latin typeface="+mn-lt"/>
              </a:rPr>
              <a:t> </a:t>
            </a:r>
            <a:r>
              <a:rPr lang="pt-PT" sz="2000" b="0" i="0" u="none" strike="noStrike" dirty="0" err="1">
                <a:solidFill>
                  <a:srgbClr val="212121"/>
                </a:solidFill>
                <a:effectLst/>
                <a:latin typeface="+mn-lt"/>
              </a:rPr>
              <a:t>of</a:t>
            </a:r>
            <a:r>
              <a:rPr lang="pt-PT" sz="2000" b="0" i="0" u="none" strike="noStrike" dirty="0">
                <a:solidFill>
                  <a:srgbClr val="212121"/>
                </a:solidFill>
                <a:effectLst/>
                <a:latin typeface="+mn-lt"/>
              </a:rPr>
              <a:t> </a:t>
            </a:r>
            <a:r>
              <a:rPr lang="pt-PT" sz="2000" b="0" i="0" u="none" strike="noStrike" dirty="0" err="1">
                <a:solidFill>
                  <a:srgbClr val="212121"/>
                </a:solidFill>
                <a:effectLst/>
                <a:latin typeface="+mn-lt"/>
              </a:rPr>
              <a:t>antidepressants</a:t>
            </a:r>
            <a:r>
              <a:rPr lang="pt-PT" sz="2000" b="0" i="0" u="none" strike="noStrike" dirty="0">
                <a:solidFill>
                  <a:srgbClr val="212121"/>
                </a:solidFill>
                <a:effectLst/>
                <a:latin typeface="+mn-lt"/>
              </a:rPr>
              <a:t> </a:t>
            </a:r>
            <a:r>
              <a:rPr lang="pt-PT" sz="2000" b="0" i="0" u="none" strike="noStrike" dirty="0" err="1">
                <a:solidFill>
                  <a:srgbClr val="212121"/>
                </a:solidFill>
                <a:effectLst/>
                <a:latin typeface="+mn-lt"/>
              </a:rPr>
              <a:t>from</a:t>
            </a:r>
            <a:r>
              <a:rPr lang="pt-PT" sz="2000" b="0" i="0" u="none" strike="noStrike" dirty="0">
                <a:solidFill>
                  <a:srgbClr val="212121"/>
                </a:solidFill>
                <a:effectLst/>
                <a:latin typeface="+mn-lt"/>
              </a:rPr>
              <a:t> 1950s </a:t>
            </a:r>
            <a:r>
              <a:rPr lang="pt-PT" sz="2000" b="0" i="0" u="none" strike="noStrike" dirty="0" err="1">
                <a:solidFill>
                  <a:srgbClr val="212121"/>
                </a:solidFill>
                <a:effectLst/>
                <a:latin typeface="+mn-lt"/>
              </a:rPr>
              <a:t>until</a:t>
            </a:r>
            <a:r>
              <a:rPr lang="pt-PT" sz="2000" b="0" i="0" u="none" strike="noStrike" dirty="0">
                <a:solidFill>
                  <a:srgbClr val="212121"/>
                </a:solidFill>
                <a:effectLst/>
                <a:latin typeface="+mn-lt"/>
              </a:rPr>
              <a:t> </a:t>
            </a:r>
            <a:r>
              <a:rPr lang="pt-PT" sz="2000" b="0" i="0" u="none" strike="noStrike" dirty="0" err="1">
                <a:solidFill>
                  <a:srgbClr val="212121"/>
                </a:solidFill>
                <a:effectLst/>
                <a:latin typeface="+mn-lt"/>
              </a:rPr>
              <a:t>today</a:t>
            </a:r>
            <a:r>
              <a:rPr lang="pt-PT" sz="2000" b="0" i="0" u="none" strike="noStrike" dirty="0">
                <a:solidFill>
                  <a:srgbClr val="212121"/>
                </a:solidFill>
                <a:effectLst/>
                <a:latin typeface="+mn-lt"/>
              </a:rPr>
              <a:t>. </a:t>
            </a:r>
            <a:r>
              <a:rPr lang="pt-PT" sz="2000" b="0" i="1" u="none" strike="noStrike" dirty="0" err="1">
                <a:solidFill>
                  <a:srgbClr val="212121"/>
                </a:solidFill>
                <a:effectLst/>
                <a:latin typeface="+mn-lt"/>
              </a:rPr>
              <a:t>Curr</a:t>
            </a:r>
            <a:r>
              <a:rPr lang="pt-PT" sz="2000" b="0" i="1" u="none" strike="noStrike" dirty="0">
                <a:solidFill>
                  <a:srgbClr val="212121"/>
                </a:solidFill>
                <a:effectLst/>
                <a:latin typeface="+mn-lt"/>
              </a:rPr>
              <a:t> </a:t>
            </a:r>
            <a:r>
              <a:rPr lang="pt-PT" sz="2000" b="0" i="1" u="none" strike="noStrike" dirty="0" err="1">
                <a:solidFill>
                  <a:srgbClr val="212121"/>
                </a:solidFill>
                <a:effectLst/>
                <a:latin typeface="+mn-lt"/>
              </a:rPr>
              <a:t>Pharm</a:t>
            </a:r>
            <a:r>
              <a:rPr lang="pt-PT" sz="2000" b="0" i="1" u="none" strike="noStrike" dirty="0">
                <a:solidFill>
                  <a:srgbClr val="212121"/>
                </a:solidFill>
                <a:effectLst/>
                <a:latin typeface="+mn-lt"/>
              </a:rPr>
              <a:t> Des</a:t>
            </a:r>
            <a:r>
              <a:rPr lang="pt-PT" sz="2000" b="0" i="0" u="none" strike="noStrike" dirty="0">
                <a:solidFill>
                  <a:srgbClr val="212121"/>
                </a:solidFill>
                <a:effectLst/>
                <a:latin typeface="+mn-lt"/>
              </a:rPr>
              <a:t>. 2009;15(14):1563-1586. doi:10.2174/138161209788168001 (3) Van Der Walt M, </a:t>
            </a:r>
            <a:r>
              <a:rPr lang="pt-PT" sz="2000" b="0" i="0" u="none" strike="noStrike" dirty="0" err="1">
                <a:solidFill>
                  <a:srgbClr val="212121"/>
                </a:solidFill>
                <a:effectLst/>
                <a:latin typeface="+mn-lt"/>
              </a:rPr>
              <a:t>Keddy</a:t>
            </a:r>
            <a:r>
              <a:rPr lang="pt-PT" sz="2000" b="0" i="0" u="none" strike="noStrike" dirty="0">
                <a:solidFill>
                  <a:srgbClr val="212121"/>
                </a:solidFill>
                <a:effectLst/>
                <a:latin typeface="+mn-lt"/>
              </a:rPr>
              <a:t> KH.. </a:t>
            </a:r>
            <a:r>
              <a:rPr lang="pt-PT" sz="2000" b="0" i="1" u="none" strike="noStrike" dirty="0" err="1">
                <a:solidFill>
                  <a:srgbClr val="212121"/>
                </a:solidFill>
                <a:effectLst/>
                <a:latin typeface="+mn-lt"/>
              </a:rPr>
              <a:t>Front</a:t>
            </a:r>
            <a:r>
              <a:rPr lang="pt-PT" sz="2000" b="0" i="1" u="none" strike="noStrike" dirty="0">
                <a:solidFill>
                  <a:srgbClr val="212121"/>
                </a:solidFill>
                <a:effectLst/>
                <a:latin typeface="+mn-lt"/>
              </a:rPr>
              <a:t> </a:t>
            </a:r>
            <a:r>
              <a:rPr lang="pt-PT" sz="2000" b="0" i="1" u="none" strike="noStrike" dirty="0" err="1">
                <a:solidFill>
                  <a:srgbClr val="212121"/>
                </a:solidFill>
                <a:effectLst/>
                <a:latin typeface="+mn-lt"/>
              </a:rPr>
              <a:t>Psychiatry</a:t>
            </a:r>
            <a:r>
              <a:rPr lang="pt-PT" sz="2000" b="0" i="0" u="none" strike="noStrike" dirty="0">
                <a:solidFill>
                  <a:srgbClr val="212121"/>
                </a:solidFill>
                <a:effectLst/>
                <a:latin typeface="+mn-lt"/>
              </a:rPr>
              <a:t>. 2021;12:617751. </a:t>
            </a:r>
            <a:r>
              <a:rPr lang="pt-PT" sz="2000" b="0" i="0" u="none" strike="noStrike" dirty="0" err="1">
                <a:solidFill>
                  <a:srgbClr val="212121"/>
                </a:solidFill>
                <a:effectLst/>
                <a:latin typeface="+mn-lt"/>
              </a:rPr>
              <a:t>Published</a:t>
            </a:r>
            <a:r>
              <a:rPr lang="pt-PT" sz="2000" b="0" i="0" u="none" strike="noStrike" dirty="0">
                <a:solidFill>
                  <a:srgbClr val="212121"/>
                </a:solidFill>
                <a:effectLst/>
                <a:latin typeface="+mn-lt"/>
              </a:rPr>
              <a:t> 2021 </a:t>
            </a:r>
            <a:r>
              <a:rPr lang="pt-PT" sz="2000" b="0" i="0" u="none" strike="noStrike" dirty="0" err="1">
                <a:solidFill>
                  <a:srgbClr val="212121"/>
                </a:solidFill>
                <a:effectLst/>
                <a:latin typeface="+mn-lt"/>
              </a:rPr>
              <a:t>Jun</a:t>
            </a:r>
            <a:r>
              <a:rPr lang="pt-PT" sz="2000" b="0" i="0" u="none" strike="noStrike" dirty="0">
                <a:solidFill>
                  <a:srgbClr val="212121"/>
                </a:solidFill>
                <a:effectLst/>
                <a:latin typeface="+mn-lt"/>
              </a:rPr>
              <a:t> 1. doi:10.3389/fpsyt.</a:t>
            </a:r>
            <a:r>
              <a:rPr lang="pt-PT" sz="2000" dirty="0">
                <a:solidFill>
                  <a:srgbClr val="212121"/>
                </a:solidFill>
                <a:latin typeface="+mn-lt"/>
              </a:rPr>
              <a:t>2021.617751The </a:t>
            </a:r>
            <a:r>
              <a:rPr lang="pt-PT" sz="2000" dirty="0" err="1">
                <a:solidFill>
                  <a:srgbClr val="212121"/>
                </a:solidFill>
                <a:latin typeface="+mn-lt"/>
              </a:rPr>
              <a:t>Tuberculosis-Depression</a:t>
            </a:r>
            <a:r>
              <a:rPr lang="pt-PT" sz="2000" dirty="0">
                <a:solidFill>
                  <a:srgbClr val="212121"/>
                </a:solidFill>
                <a:latin typeface="+mn-lt"/>
              </a:rPr>
              <a:t> </a:t>
            </a:r>
            <a:r>
              <a:rPr lang="pt-PT" sz="2000" dirty="0" err="1">
                <a:solidFill>
                  <a:srgbClr val="212121"/>
                </a:solidFill>
                <a:latin typeface="+mn-lt"/>
              </a:rPr>
              <a:t>Syndemic</a:t>
            </a:r>
            <a:r>
              <a:rPr lang="pt-PT" sz="2000" dirty="0">
                <a:solidFill>
                  <a:srgbClr val="212121"/>
                </a:solidFill>
                <a:latin typeface="+mn-lt"/>
              </a:rPr>
              <a:t> </a:t>
            </a:r>
            <a:r>
              <a:rPr lang="pt-PT" sz="2000" dirty="0" err="1">
                <a:solidFill>
                  <a:srgbClr val="212121"/>
                </a:solidFill>
                <a:latin typeface="+mn-lt"/>
              </a:rPr>
              <a:t>and</a:t>
            </a:r>
            <a:r>
              <a:rPr lang="pt-PT" sz="2000" dirty="0">
                <a:solidFill>
                  <a:srgbClr val="212121"/>
                </a:solidFill>
                <a:latin typeface="+mn-lt"/>
              </a:rPr>
              <a:t> </a:t>
            </a:r>
            <a:r>
              <a:rPr lang="pt-PT" sz="2000" dirty="0" err="1">
                <a:solidFill>
                  <a:srgbClr val="212121"/>
                </a:solidFill>
                <a:latin typeface="+mn-lt"/>
              </a:rPr>
              <a:t>Evolution</a:t>
            </a:r>
            <a:r>
              <a:rPr lang="pt-PT" sz="2000" dirty="0">
                <a:solidFill>
                  <a:srgbClr val="212121"/>
                </a:solidFill>
                <a:latin typeface="+mn-lt"/>
              </a:rPr>
              <a:t> </a:t>
            </a:r>
            <a:r>
              <a:rPr lang="pt-PT" sz="2000" dirty="0" err="1">
                <a:solidFill>
                  <a:srgbClr val="212121"/>
                </a:solidFill>
                <a:latin typeface="+mn-lt"/>
              </a:rPr>
              <a:t>of</a:t>
            </a:r>
            <a:r>
              <a:rPr lang="pt-PT" sz="2000" dirty="0">
                <a:solidFill>
                  <a:srgbClr val="212121"/>
                </a:solidFill>
                <a:latin typeface="+mn-lt"/>
              </a:rPr>
              <a:t> </a:t>
            </a:r>
            <a:r>
              <a:rPr lang="pt-PT" sz="2000" dirty="0" err="1">
                <a:solidFill>
                  <a:srgbClr val="212121"/>
                </a:solidFill>
                <a:latin typeface="+mn-lt"/>
              </a:rPr>
              <a:t>Pharmaceutical</a:t>
            </a:r>
            <a:r>
              <a:rPr lang="pt-PT" sz="2000" dirty="0">
                <a:solidFill>
                  <a:srgbClr val="212121"/>
                </a:solidFill>
                <a:latin typeface="+mn-lt"/>
              </a:rPr>
              <a:t> </a:t>
            </a:r>
            <a:r>
              <a:rPr lang="pt-PT" sz="2000" dirty="0" err="1">
                <a:solidFill>
                  <a:srgbClr val="212121"/>
                </a:solidFill>
                <a:latin typeface="+mn-lt"/>
              </a:rPr>
              <a:t>Therapeutics</a:t>
            </a:r>
            <a:r>
              <a:rPr lang="pt-PT" sz="2000" dirty="0">
                <a:solidFill>
                  <a:srgbClr val="212121"/>
                </a:solidFill>
                <a:latin typeface="+mn-lt"/>
              </a:rPr>
              <a:t>: </a:t>
            </a:r>
            <a:r>
              <a:rPr lang="pt-PT" sz="2000" dirty="0" err="1">
                <a:solidFill>
                  <a:srgbClr val="212121"/>
                </a:solidFill>
                <a:latin typeface="+mn-lt"/>
              </a:rPr>
              <a:t>From</a:t>
            </a:r>
            <a:r>
              <a:rPr lang="pt-PT" sz="2000" dirty="0">
                <a:solidFill>
                  <a:srgbClr val="212121"/>
                </a:solidFill>
                <a:latin typeface="+mn-lt"/>
              </a:rPr>
              <a:t> </a:t>
            </a:r>
            <a:r>
              <a:rPr lang="pt-PT" sz="2000" dirty="0" err="1">
                <a:solidFill>
                  <a:srgbClr val="212121"/>
                </a:solidFill>
                <a:latin typeface="+mn-lt"/>
              </a:rPr>
              <a:t>Ancient</a:t>
            </a:r>
            <a:r>
              <a:rPr lang="pt-PT" sz="2000" dirty="0">
                <a:solidFill>
                  <a:srgbClr val="212121"/>
                </a:solidFill>
                <a:latin typeface="+mn-lt"/>
              </a:rPr>
              <a:t> Times to </a:t>
            </a:r>
            <a:r>
              <a:rPr lang="pt-PT" sz="2000" dirty="0" err="1">
                <a:solidFill>
                  <a:srgbClr val="212121"/>
                </a:solidFill>
                <a:latin typeface="+mn-lt"/>
              </a:rPr>
              <a:t>the</a:t>
            </a:r>
            <a:r>
              <a:rPr lang="pt-PT" sz="2000" dirty="0">
                <a:solidFill>
                  <a:srgbClr val="212121"/>
                </a:solidFill>
                <a:latin typeface="+mn-lt"/>
              </a:rPr>
              <a:t> Future</a:t>
            </a:r>
            <a:endParaRPr lang="pt-PT" sz="2000" dirty="0">
              <a:latin typeface="+mn-lt"/>
              <a:cs typeface="Calibri" panose="020F0502020204030204" pitchFamily="34" charset="0"/>
            </a:endParaRPr>
          </a:p>
        </p:txBody>
      </p:sp>
      <p:sp>
        <p:nvSpPr>
          <p:cNvPr id="2" name="Rectangle 31">
            <a:extLst>
              <a:ext uri="{FF2B5EF4-FFF2-40B4-BE49-F238E27FC236}">
                <a16:creationId xmlns:a16="http://schemas.microsoft.com/office/drawing/2014/main" id="{BA42AC46-D0EF-1858-D901-2D1C50A83016}"/>
              </a:ext>
            </a:extLst>
          </p:cNvPr>
          <p:cNvSpPr/>
          <p:nvPr/>
        </p:nvSpPr>
        <p:spPr>
          <a:xfrm>
            <a:off x="16121775" y="35663946"/>
            <a:ext cx="14321602" cy="900113"/>
          </a:xfrm>
          <a:prstGeom prst="rect">
            <a:avLst/>
          </a:prstGeom>
          <a:solidFill>
            <a:srgbClr val="05505B"/>
          </a:solidFill>
          <a:ln>
            <a:solidFill>
              <a:srgbClr val="05505B"/>
            </a:solidFill>
          </a:ln>
        </p:spPr>
        <p:style>
          <a:lnRef idx="2">
            <a:schemeClr val="accent1">
              <a:shade val="50000"/>
            </a:schemeClr>
          </a:lnRef>
          <a:fillRef idx="1">
            <a:schemeClr val="accent1"/>
          </a:fillRef>
          <a:effectRef idx="0">
            <a:schemeClr val="accent1"/>
          </a:effectRef>
          <a:fontRef idx="minor">
            <a:schemeClr val="lt1"/>
          </a:fontRef>
        </p:style>
        <p:txBody>
          <a:bodyPr lIns="89981" tIns="44990" rIns="89981" bIns="44990" rtlCol="0" anchor="ctr"/>
          <a:lstStyle/>
          <a:p>
            <a:pPr algn="ctr"/>
            <a:r>
              <a:rPr lang="en-US" sz="5600" b="1" dirty="0" err="1">
                <a:solidFill>
                  <a:schemeClr val="bg1"/>
                </a:solidFill>
              </a:rPr>
              <a:t>Conclusão</a:t>
            </a:r>
            <a:endParaRPr lang="en-US" sz="5600" b="1" dirty="0">
              <a:solidFill>
                <a:schemeClr val="bg1"/>
              </a:solidFill>
            </a:endParaRPr>
          </a:p>
        </p:txBody>
      </p:sp>
      <p:sp>
        <p:nvSpPr>
          <p:cNvPr id="3" name="Text Box 189">
            <a:extLst>
              <a:ext uri="{FF2B5EF4-FFF2-40B4-BE49-F238E27FC236}">
                <a16:creationId xmlns:a16="http://schemas.microsoft.com/office/drawing/2014/main" id="{D8B1EA7D-167D-067E-56DE-C62678E857F3}"/>
              </a:ext>
            </a:extLst>
          </p:cNvPr>
          <p:cNvSpPr txBox="1">
            <a:spLocks noChangeArrowheads="1"/>
          </p:cNvSpPr>
          <p:nvPr/>
        </p:nvSpPr>
        <p:spPr bwMode="auto">
          <a:xfrm>
            <a:off x="16121775" y="36570459"/>
            <a:ext cx="14321602" cy="3410425"/>
          </a:xfrm>
          <a:prstGeom prst="rect">
            <a:avLst/>
          </a:prstGeom>
          <a:solidFill>
            <a:schemeClr val="bg1"/>
          </a:solidFill>
          <a:ln w="12700">
            <a:solidFill>
              <a:srgbClr val="05505B"/>
            </a:solidFill>
          </a:ln>
          <a:effectLst/>
        </p:spPr>
        <p:txBody>
          <a:bodyPr wrap="square" lIns="179961" tIns="179961" rIns="179961" bIns="179961">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pt-PT" sz="3300" dirty="0">
                <a:effectLst/>
                <a:latin typeface="+mn-lt"/>
                <a:ea typeface="Times New Roman" panose="02020603050405020304" pitchFamily="18" charset="0"/>
              </a:rPr>
              <a:t>A importância dos </a:t>
            </a:r>
            <a:r>
              <a:rPr lang="pt-PT" sz="3300" dirty="0" err="1">
                <a:effectLst/>
                <a:latin typeface="+mn-lt"/>
                <a:ea typeface="Times New Roman" panose="02020603050405020304" pitchFamily="18" charset="0"/>
              </a:rPr>
              <a:t>antituberculostáticos</a:t>
            </a:r>
            <a:r>
              <a:rPr lang="pt-PT" sz="3300" dirty="0">
                <a:effectLst/>
                <a:latin typeface="+mn-lt"/>
                <a:ea typeface="Times New Roman" panose="02020603050405020304" pitchFamily="18" charset="0"/>
              </a:rPr>
              <a:t> no desenvolvimento dos primeiros antidepressivos e da neurobiologia da depressão é inegável, mas esta última não deve ser encarada como um mecanismo estanque, mas sim um processo complexo que envolve um conjunto de redes neuronais, neurotransmissores, hormonas, enzimas, genes e o meio ambiente, e que vai ser integrado pelo cérebro em constante desenvolvimento. </a:t>
            </a:r>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bg1"/>
        </a:solidFill>
        <a:ln w="12700">
          <a:solidFill>
            <a:schemeClr val="accent1">
              <a:lumMod val="75000"/>
            </a:schemeClr>
          </a:solidFill>
        </a:ln>
        <a:effectLst/>
      </a:spPr>
      <a:bodyPr lIns="179961" tIns="179961" rIns="179961" bIns="179961">
        <a:spAutoFit/>
      </a:bodyPr>
      <a:lstStyle>
        <a:defPPr eaLnBrk="1" hangingPunct="1">
          <a:defRPr sz="3100" dirty="0" err="1" smtClean="0">
            <a:latin typeface="Calibri" pitchFamily="34" charset="0"/>
          </a:defRPr>
        </a:defPPr>
      </a:lstStyle>
    </a:tx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15665</TotalTime>
  <Words>1319</Words>
  <Application>Microsoft Macintosh PowerPoint</Application>
  <PresentationFormat>Personalizados</PresentationFormat>
  <Paragraphs>43</Paragraphs>
  <Slides>1</Slides>
  <Notes>1</Notes>
  <HiddenSlides>0</HiddenSlides>
  <MMClips>0</MMClips>
  <ScaleCrop>false</ScaleCrop>
  <HeadingPairs>
    <vt:vector size="6" baseType="variant">
      <vt:variant>
        <vt:lpstr>Tipos de letra usados</vt:lpstr>
      </vt:variant>
      <vt:variant>
        <vt:i4>2</vt:i4>
      </vt:variant>
      <vt:variant>
        <vt:lpstr>Tema</vt:lpstr>
      </vt:variant>
      <vt:variant>
        <vt:i4>1</vt:i4>
      </vt:variant>
      <vt:variant>
        <vt:lpstr>Títulos dos diapositivos</vt:lpstr>
      </vt:variant>
      <vt:variant>
        <vt:i4>1</vt:i4>
      </vt:variant>
    </vt:vector>
  </HeadingPairs>
  <TitlesOfParts>
    <vt:vector size="4" baseType="lpstr">
      <vt:lpstr>Arial</vt:lpstr>
      <vt:lpstr>Calibri</vt:lpstr>
      <vt:lpstr>Office Theme</vt:lpstr>
      <vt:lpstr>Apresentação do PowerPoint</vt:lpstr>
    </vt:vector>
  </TitlesOfParts>
  <Manager/>
  <Company>Genigraphics LLC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A0/A1</dc:title>
  <dc:subject/>
  <dc:creator>Jay Larson</dc:creator>
  <cp:keywords/>
  <dc:description>Quality poster printing
www.genigraphics.com
1-800-790-4001</dc:description>
  <cp:lastModifiedBy>Microsoft Office User</cp:lastModifiedBy>
  <cp:revision>155</cp:revision>
  <cp:lastPrinted>2017-09-03T20:59:52Z</cp:lastPrinted>
  <dcterms:created xsi:type="dcterms:W3CDTF">2013-02-10T21:14:48Z</dcterms:created>
  <dcterms:modified xsi:type="dcterms:W3CDTF">2023-09-25T21:35:12Z</dcterms:modified>
  <cp:category/>
</cp:coreProperties>
</file>