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DB8"/>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Destaqu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Destaqu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196" autoAdjust="0"/>
  </p:normalViewPr>
  <p:slideViewPr>
    <p:cSldViewPr snapToGrid="0">
      <p:cViewPr>
        <p:scale>
          <a:sx n="70" d="100"/>
          <a:sy n="70" d="100"/>
        </p:scale>
        <p:origin x="1166" y="298"/>
      </p:cViewPr>
      <p:guideLst/>
    </p:cSldViewPr>
  </p:slideViewPr>
  <p:notesTextViewPr>
    <p:cViewPr>
      <p:scale>
        <a:sx n="1" d="1"/>
        <a:sy n="1" d="1"/>
      </p:scale>
      <p:origin x="0" y="-8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F8893-0436-4922-A1C0-7DBB45EF936B}"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74231-51A7-471E-AC0C-B5AD9C039FFF}" type="slidenum">
              <a:rPr lang="en-US" smtClean="0"/>
              <a:t>‹nº›</a:t>
            </a:fld>
            <a:endParaRPr lang="en-US"/>
          </a:p>
        </p:txBody>
      </p:sp>
    </p:spTree>
    <p:extLst>
      <p:ext uri="{BB962C8B-B14F-4D97-AF65-F5344CB8AC3E}">
        <p14:creationId xmlns:p14="http://schemas.microsoft.com/office/powerpoint/2010/main" val="3827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9580"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 association with several suicidal risk factors and heavy internet is also common</a:t>
            </a:r>
            <a:r>
              <a:rPr lang="en-US" sz="1800" kern="1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Some people with certain physical illness can also isolate themselves until reach Hikikomori.  Cases of great physical weakness and chronic pain disorders, some skin diseases and gastrointestinal diseases (irritable bowel syndrome, ulcerative colitis, and Crohn's disease) can lead to social relationships avoidance</a:t>
            </a:r>
            <a:r>
              <a:rPr lang="en-US" sz="1800" kern="1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pt-PT"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pt-PT" sz="1800" kern="0" dirty="0">
                <a:effectLst/>
                <a:latin typeface="Arial" panose="020B0604020202020204" pitchFamily="34" charset="0"/>
                <a:ea typeface="Calibri" panose="020F0502020204030204" pitchFamily="34" charset="0"/>
                <a:cs typeface="Times New Roman" panose="02020603050405020304" pitchFamily="18" charset="0"/>
              </a:rPr>
              <a:t>2.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Eckardt</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JP. Does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the</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Hikikomori</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Syndrome</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of</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Social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Withdrawal</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Exist</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in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Denmark</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 Research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Request</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doi:10.31662/jmaj.2021-0217</a:t>
            </a:r>
            <a:endParaRPr lang="pt-P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pt-PT" sz="1800" kern="0" dirty="0">
                <a:effectLst/>
                <a:latin typeface="Arial" panose="020B0604020202020204" pitchFamily="34" charset="0"/>
                <a:ea typeface="Calibri" panose="020F0502020204030204" pitchFamily="34" charset="0"/>
                <a:cs typeface="Times New Roman" panose="02020603050405020304" pitchFamily="18" charset="0"/>
              </a:rPr>
              <a:t>3.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Bipeta</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R, Weinstein AM,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Janiri</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L,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et</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al. internet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addiction</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Hikikomori</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syndrome</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and</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the</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prodromal</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phase</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of</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psychosis</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2016;7:3. doi:10.3389/fpsyt.2016.00006</a:t>
            </a:r>
            <a:endParaRPr lang="pt-P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pt-PT" sz="1800" kern="0" dirty="0">
                <a:effectLst/>
                <a:latin typeface="Arial" panose="020B0604020202020204" pitchFamily="34" charset="0"/>
                <a:ea typeface="Calibri" panose="020F0502020204030204" pitchFamily="34" charset="0"/>
                <a:cs typeface="Times New Roman" panose="02020603050405020304" pitchFamily="18" charset="0"/>
              </a:rPr>
              <a:t>4. 	5. 	Kato TA,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Kanba</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S, Teo AR.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Hikikomori</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 Multidimensional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understanding</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assessment</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and</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future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international</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kern="0" dirty="0" err="1">
                <a:effectLst/>
                <a:latin typeface="Arial" panose="020B0604020202020204" pitchFamily="34" charset="0"/>
                <a:ea typeface="Calibri" panose="020F0502020204030204" pitchFamily="34" charset="0"/>
                <a:cs typeface="Times New Roman" panose="02020603050405020304" pitchFamily="18" charset="0"/>
              </a:rPr>
              <a:t>perspectives</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i="1" kern="0" dirty="0" err="1">
                <a:effectLst/>
                <a:latin typeface="Arial" panose="020B0604020202020204" pitchFamily="34" charset="0"/>
                <a:ea typeface="Calibri" panose="020F0502020204030204" pitchFamily="34" charset="0"/>
                <a:cs typeface="Times New Roman" panose="02020603050405020304" pitchFamily="18" charset="0"/>
              </a:rPr>
              <a:t>Psychiatry</a:t>
            </a:r>
            <a:r>
              <a:rPr lang="pt-PT" sz="1800" i="1"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i="1" kern="0" dirty="0" err="1">
                <a:effectLst/>
                <a:latin typeface="Arial" panose="020B0604020202020204" pitchFamily="34" charset="0"/>
                <a:ea typeface="Calibri" panose="020F0502020204030204" pitchFamily="34" charset="0"/>
                <a:cs typeface="Times New Roman" panose="02020603050405020304" pitchFamily="18" charset="0"/>
              </a:rPr>
              <a:t>Clin</a:t>
            </a:r>
            <a:r>
              <a:rPr lang="pt-PT" sz="1800" i="1" kern="0" dirty="0">
                <a:effectLst/>
                <a:latin typeface="Arial" panose="020B0604020202020204" pitchFamily="34" charset="0"/>
                <a:ea typeface="Calibri" panose="020F0502020204030204" pitchFamily="34" charset="0"/>
                <a:cs typeface="Times New Roman" panose="02020603050405020304" pitchFamily="18" charset="0"/>
              </a:rPr>
              <a:t> </a:t>
            </a:r>
            <a:r>
              <a:rPr lang="pt-PT" sz="1800" i="1" kern="0" dirty="0" err="1">
                <a:effectLst/>
                <a:latin typeface="Arial" panose="020B0604020202020204" pitchFamily="34" charset="0"/>
                <a:ea typeface="Calibri" panose="020F0502020204030204" pitchFamily="34" charset="0"/>
                <a:cs typeface="Times New Roman" panose="02020603050405020304" pitchFamily="18" charset="0"/>
              </a:rPr>
              <a:t>Neurosci</a:t>
            </a:r>
            <a:r>
              <a:rPr lang="pt-PT" sz="1800" kern="0" dirty="0">
                <a:effectLst/>
                <a:latin typeface="Arial" panose="020B0604020202020204" pitchFamily="34" charset="0"/>
                <a:ea typeface="Calibri" panose="020F0502020204030204" pitchFamily="34" charset="0"/>
                <a:cs typeface="Times New Roman" panose="02020603050405020304" pitchFamily="18" charset="0"/>
              </a:rPr>
              <a:t>. 2019;73(8):427-440. doi:10.1111/pcn.12895</a:t>
            </a:r>
            <a:endParaRPr lang="pt-PT"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F74231-51A7-471E-AC0C-B5AD9C039FFF}" type="slidenum">
              <a:rPr lang="en-US" smtClean="0"/>
              <a:t>1</a:t>
            </a:fld>
            <a:endParaRPr lang="en-US"/>
          </a:p>
        </p:txBody>
      </p:sp>
    </p:spTree>
    <p:extLst>
      <p:ext uri="{BB962C8B-B14F-4D97-AF65-F5344CB8AC3E}">
        <p14:creationId xmlns:p14="http://schemas.microsoft.com/office/powerpoint/2010/main" val="230864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75E8-FA01-4A19-8EFA-ED3CB9021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B5E8EA-B2AC-4D24-BDDB-A2364A966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10B29-8B07-4B4E-B37A-91FCDE53BCFE}"/>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5" name="Footer Placeholder 4">
            <a:extLst>
              <a:ext uri="{FF2B5EF4-FFF2-40B4-BE49-F238E27FC236}">
                <a16:creationId xmlns:a16="http://schemas.microsoft.com/office/drawing/2014/main" id="{6971B218-98DA-4E1F-9D9C-D263ECEEA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45966-D89B-40E8-B74C-949FE544F653}"/>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17167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0622-8555-4DA6-BEF1-CE621923E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1F548-BD48-4A68-9B2F-18C3A7A32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6B48-EE32-44A2-AFD4-DD25D5FFC3D4}"/>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5" name="Footer Placeholder 4">
            <a:extLst>
              <a:ext uri="{FF2B5EF4-FFF2-40B4-BE49-F238E27FC236}">
                <a16:creationId xmlns:a16="http://schemas.microsoft.com/office/drawing/2014/main" id="{A229C00D-B116-428B-B474-9CAB1E12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43086-1F5D-4DC0-949D-4310E9CA89B1}"/>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131148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09BAC-560E-4DB5-8B3F-D2179A4E2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19A38-48D8-4777-A39B-C30A0CFCD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17A44-2DD0-4E92-A4E9-26F78BA2F6C4}"/>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5" name="Footer Placeholder 4">
            <a:extLst>
              <a:ext uri="{FF2B5EF4-FFF2-40B4-BE49-F238E27FC236}">
                <a16:creationId xmlns:a16="http://schemas.microsoft.com/office/drawing/2014/main" id="{1C2773FD-69E0-46C8-8599-30DEA35F9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A22DC-86E6-48AC-9D2B-EB3475A1C28A}"/>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6712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73B9-E2D6-4F0A-B95D-111F15804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DDFB2-264E-435A-91ED-1EC7A1768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5DC9C-3985-4A96-B974-41A8C3D65DC8}"/>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5" name="Footer Placeholder 4">
            <a:extLst>
              <a:ext uri="{FF2B5EF4-FFF2-40B4-BE49-F238E27FC236}">
                <a16:creationId xmlns:a16="http://schemas.microsoft.com/office/drawing/2014/main" id="{7B22921F-C16E-4164-939F-EF9BD0BDA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1220F-6C41-41A7-A0EF-74D4912E579D}"/>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177185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A29F-0CEB-4355-B492-DE1CD7E9A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3AD2A-A242-430F-86E1-62FE1FB6E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FA2D4-AAEF-472E-A40C-F8FC04CF5E0F}"/>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5" name="Footer Placeholder 4">
            <a:extLst>
              <a:ext uri="{FF2B5EF4-FFF2-40B4-BE49-F238E27FC236}">
                <a16:creationId xmlns:a16="http://schemas.microsoft.com/office/drawing/2014/main" id="{C6BA47B2-0C4E-44DF-929B-51FA912C8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B3656-1F39-42E5-A1D6-4AE4EE1CD845}"/>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4611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C232-F795-44C0-AF2D-7F66567BC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462E9-F7C0-497C-976A-011DE1724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50B95-61ED-45D0-B7E3-BB8AB9ABF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FFA80-33A1-4DAE-900F-043FFF84474B}"/>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6" name="Footer Placeholder 5">
            <a:extLst>
              <a:ext uri="{FF2B5EF4-FFF2-40B4-BE49-F238E27FC236}">
                <a16:creationId xmlns:a16="http://schemas.microsoft.com/office/drawing/2014/main" id="{7766A692-A476-4DF9-A7FE-5DC9DFAB9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4DBB6-EE3F-497D-8AD0-3EBFC724AA1B}"/>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294204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212B-4AD8-4127-A4B8-1A4576C02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B13F6-25F0-4EDD-AAB2-00FB26034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02851-4F12-4666-B23E-BA1528028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CB7F7-E41A-40E2-8531-991D0975A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16DAC-9F74-4CCC-9E89-0AD79EC27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CCE960-7B21-42C2-8CBC-400AACDC9B35}"/>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8" name="Footer Placeholder 7">
            <a:extLst>
              <a:ext uri="{FF2B5EF4-FFF2-40B4-BE49-F238E27FC236}">
                <a16:creationId xmlns:a16="http://schemas.microsoft.com/office/drawing/2014/main" id="{F31C2B07-8DF5-48E9-8590-6D7CEC50AB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418E6-39AA-43A6-9D00-AD0D71ABF30F}"/>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5881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9DAC-7110-4A40-B4F8-985034C4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B32A0-5525-434E-847A-5CFB47A64CBA}"/>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4" name="Footer Placeholder 3">
            <a:extLst>
              <a:ext uri="{FF2B5EF4-FFF2-40B4-BE49-F238E27FC236}">
                <a16:creationId xmlns:a16="http://schemas.microsoft.com/office/drawing/2014/main" id="{A8163F67-F85E-4318-BF01-4162CC1E5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2ED02-14AE-414A-A99E-95DF870C87C6}"/>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346691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4A8B7-83C8-4E19-8AF6-887E9C080D18}"/>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3" name="Footer Placeholder 2">
            <a:extLst>
              <a:ext uri="{FF2B5EF4-FFF2-40B4-BE49-F238E27FC236}">
                <a16:creationId xmlns:a16="http://schemas.microsoft.com/office/drawing/2014/main" id="{1434C9AA-509D-4BF2-98D7-2A0A96BE30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00CB4-7D52-4EC1-9A30-188E2A43BA60}"/>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268878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470-A067-4515-B4BF-9E3322EE5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840D0-E3DE-4C6F-89DE-0483013AE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B6AE4-2BDE-4971-BE0E-16C78716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188B5-EEB1-417A-9E13-8E7AF5BD1C7B}"/>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6" name="Footer Placeholder 5">
            <a:extLst>
              <a:ext uri="{FF2B5EF4-FFF2-40B4-BE49-F238E27FC236}">
                <a16:creationId xmlns:a16="http://schemas.microsoft.com/office/drawing/2014/main" id="{E30F7FFE-94E3-4617-B0FD-EB7766BAE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4284-10A8-4C8F-99EB-F4E8CD9A8004}"/>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17882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2EF9-7634-4ED5-AB98-391A429CE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2F59B-070B-449D-8722-79C9DB6F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F94B5-2BDF-4F64-B1D0-38A26370E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9F7ED-35CC-499C-B06F-9B5FA2620C2B}"/>
              </a:ext>
            </a:extLst>
          </p:cNvPr>
          <p:cNvSpPr>
            <a:spLocks noGrp="1"/>
          </p:cNvSpPr>
          <p:nvPr>
            <p:ph type="dt" sz="half" idx="10"/>
          </p:nvPr>
        </p:nvSpPr>
        <p:spPr/>
        <p:txBody>
          <a:bodyPr/>
          <a:lstStyle/>
          <a:p>
            <a:fld id="{316202FA-A069-4117-98CF-879DA71C73E0}" type="datetimeFigureOut">
              <a:rPr lang="en-US" smtClean="0"/>
              <a:t>9/21/2023</a:t>
            </a:fld>
            <a:endParaRPr lang="en-US"/>
          </a:p>
        </p:txBody>
      </p:sp>
      <p:sp>
        <p:nvSpPr>
          <p:cNvPr id="6" name="Footer Placeholder 5">
            <a:extLst>
              <a:ext uri="{FF2B5EF4-FFF2-40B4-BE49-F238E27FC236}">
                <a16:creationId xmlns:a16="http://schemas.microsoft.com/office/drawing/2014/main" id="{FF07971F-E58B-44C0-A800-5EAB5A23D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5A22D-99D2-462B-8677-6077C97745D2}"/>
              </a:ext>
            </a:extLst>
          </p:cNvPr>
          <p:cNvSpPr>
            <a:spLocks noGrp="1"/>
          </p:cNvSpPr>
          <p:nvPr>
            <p:ph type="sldNum" sz="quarter" idx="12"/>
          </p:nvPr>
        </p:nvSpPr>
        <p:spPr/>
        <p:txBody>
          <a:bodyPr/>
          <a:lstStyle/>
          <a:p>
            <a:fld id="{26D94D97-2396-4153-AAD3-8525D84784E0}" type="slidenum">
              <a:rPr lang="en-US" smtClean="0"/>
              <a:t>‹nº›</a:t>
            </a:fld>
            <a:endParaRPr lang="en-US"/>
          </a:p>
        </p:txBody>
      </p:sp>
    </p:spTree>
    <p:extLst>
      <p:ext uri="{BB962C8B-B14F-4D97-AF65-F5344CB8AC3E}">
        <p14:creationId xmlns:p14="http://schemas.microsoft.com/office/powerpoint/2010/main" val="35414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E03B8-CD5F-47D6-90CB-E62E65CB4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68D9F-5868-4739-A92C-63B8CA575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810BD-9FDD-4432-B805-C33FBF922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02FA-A069-4117-98CF-879DA71C73E0}" type="datetimeFigureOut">
              <a:rPr lang="en-US" smtClean="0"/>
              <a:t>9/21/2023</a:t>
            </a:fld>
            <a:endParaRPr lang="en-US"/>
          </a:p>
        </p:txBody>
      </p:sp>
      <p:sp>
        <p:nvSpPr>
          <p:cNvPr id="5" name="Footer Placeholder 4">
            <a:extLst>
              <a:ext uri="{FF2B5EF4-FFF2-40B4-BE49-F238E27FC236}">
                <a16:creationId xmlns:a16="http://schemas.microsoft.com/office/drawing/2014/main" id="{C1EDEF04-3559-4485-97E4-439DC5F91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1A55DE-E1A4-4A6E-8E48-88A6EF66D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4D97-2396-4153-AAD3-8525D84784E0}" type="slidenum">
              <a:rPr lang="en-US" smtClean="0"/>
              <a:t>‹nº›</a:t>
            </a:fld>
            <a:endParaRPr lang="en-US"/>
          </a:p>
        </p:txBody>
      </p:sp>
    </p:spTree>
    <p:extLst>
      <p:ext uri="{BB962C8B-B14F-4D97-AF65-F5344CB8AC3E}">
        <p14:creationId xmlns:p14="http://schemas.microsoft.com/office/powerpoint/2010/main" val="37974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368796-AA21-4365-B457-7B180C710EE2}"/>
              </a:ext>
            </a:extLst>
          </p:cNvPr>
          <p:cNvSpPr txBox="1">
            <a:spLocks/>
          </p:cNvSpPr>
          <p:nvPr/>
        </p:nvSpPr>
        <p:spPr>
          <a:xfrm>
            <a:off x="0" y="0"/>
            <a:ext cx="12192000" cy="1454885"/>
          </a:xfrm>
          <a:prstGeom prst="rect">
            <a:avLst/>
          </a:prstGeom>
          <a:solidFill>
            <a:schemeClr val="accent5">
              <a:lumMod val="75000"/>
            </a:schemeClr>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pt-PT" sz="1800" b="1" dirty="0">
                <a:solidFill>
                  <a:srgbClr val="00B0F0"/>
                </a:solidFill>
                <a:latin typeface="Sitka Display Semibold" pitchFamily="2" charset="0"/>
                <a:cs typeface="Times New Roman" panose="02020603050405020304" pitchFamily="18" charset="0"/>
              </a:rPr>
              <a:t>SINDROME </a:t>
            </a:r>
            <a:r>
              <a:rPr lang="pt-PT" sz="1800" b="1" i="1" dirty="0">
                <a:solidFill>
                  <a:srgbClr val="00B0F0"/>
                </a:solidFill>
                <a:latin typeface="Sitka Display Semibold" pitchFamily="2" charset="0"/>
                <a:cs typeface="Times New Roman" panose="02020603050405020304" pitchFamily="18" charset="0"/>
              </a:rPr>
              <a:t>HIKIKOMORI</a:t>
            </a:r>
            <a:r>
              <a:rPr lang="pt-PT" sz="1800" b="1" dirty="0">
                <a:solidFill>
                  <a:srgbClr val="00B0F0"/>
                </a:solidFill>
                <a:latin typeface="Sitka Display Semibold" pitchFamily="2" charset="0"/>
                <a:cs typeface="Times New Roman" panose="02020603050405020304" pitchFamily="18" charset="0"/>
              </a:rPr>
              <a:t> – UM FENÓMENO CULTURAL JÁ NÃO LIMITADO</a:t>
            </a:r>
          </a:p>
          <a:p>
            <a:r>
              <a:rPr lang="pt-PT" sz="1800" b="1" dirty="0">
                <a:solidFill>
                  <a:srgbClr val="00B0F0"/>
                </a:solidFill>
                <a:latin typeface="Sitka Display Semibold" pitchFamily="2" charset="0"/>
                <a:cs typeface="Times New Roman" panose="02020603050405020304" pitchFamily="18" charset="0"/>
              </a:rPr>
              <a:t>APENAS AO JAPONÊS</a:t>
            </a:r>
          </a:p>
          <a:p>
            <a:endParaRPr lang="pt-PT" sz="1200" b="1" dirty="0">
              <a:solidFill>
                <a:schemeClr val="bg1"/>
              </a:solidFill>
              <a:latin typeface="Sitka Display Semibold" pitchFamily="2" charset="0"/>
              <a:cs typeface="Times New Roman" panose="02020603050405020304" pitchFamily="18" charset="0"/>
            </a:endParaRPr>
          </a:p>
          <a:p>
            <a:r>
              <a:rPr lang="pt-PT" sz="1200" b="1" dirty="0">
                <a:solidFill>
                  <a:schemeClr val="bg1"/>
                </a:solidFill>
                <a:latin typeface="Sitka Display Semibold" pitchFamily="2" charset="0"/>
                <a:cs typeface="Times New Roman" panose="02020603050405020304" pitchFamily="18" charset="0"/>
              </a:rPr>
              <a:t>XIV CONGRESSO INTERNACIONAL DE HISTÓRIA DA LOUCURA, PSIQUIATRIA E SAÚDE MENTAL</a:t>
            </a:r>
          </a:p>
          <a:p>
            <a:endParaRPr lang="pt-PT" sz="1200" b="1" dirty="0">
              <a:solidFill>
                <a:schemeClr val="bg1"/>
              </a:solidFill>
              <a:latin typeface="Sitka Display Semibold" pitchFamily="2" charset="0"/>
              <a:cs typeface="Times New Roman" panose="02020603050405020304" pitchFamily="18" charset="0"/>
            </a:endParaRPr>
          </a:p>
          <a:p>
            <a:pPr algn="just"/>
            <a:r>
              <a:rPr lang="pt-PT" sz="1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Inês M. </a:t>
            </a:r>
            <a:r>
              <a:rPr lang="pt-PT" sz="10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Figueiredo</a:t>
            </a:r>
            <a:r>
              <a:rPr lang="pt-PT" sz="1000" baseline="30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pt-PT" sz="10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PT" sz="10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pt-PT"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Centro Hospitalar Psiquiátrico de Lisboa</a:t>
            </a:r>
            <a:endParaRPr lang="pt-P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6EF4AF8-8D1A-407C-9376-F01BA64CAF6D}"/>
              </a:ext>
            </a:extLst>
          </p:cNvPr>
          <p:cNvSpPr txBox="1"/>
          <p:nvPr/>
        </p:nvSpPr>
        <p:spPr>
          <a:xfrm>
            <a:off x="129197" y="1574862"/>
            <a:ext cx="3117856" cy="4441601"/>
          </a:xfrm>
          <a:prstGeom prst="rect">
            <a:avLst/>
          </a:prstGeom>
          <a:solidFill>
            <a:srgbClr val="EDF1F9"/>
          </a:solidFill>
        </p:spPr>
        <p:txBody>
          <a:bodyPr wrap="square" rtlCol="0">
            <a:spAutoFit/>
          </a:bodyPr>
          <a:lstStyle/>
          <a:p>
            <a:pPr algn="just">
              <a:lnSpc>
                <a:spcPct val="107000"/>
              </a:lnSpc>
              <a:spcAft>
                <a:spcPts val="800"/>
              </a:spcAft>
            </a:pPr>
            <a:r>
              <a:rPr lang="pt-PT" sz="1200" b="1" dirty="0">
                <a:solidFill>
                  <a:srgbClr val="00B0F0"/>
                </a:solidFill>
                <a:effectLst/>
                <a:latin typeface="Sitka Display Semibold" pitchFamily="2" charset="0"/>
                <a:ea typeface="Calibri" panose="020F0502020204030204" pitchFamily="34" charset="0"/>
                <a:cs typeface="Times New Roman" panose="02020603050405020304" pitchFamily="18" charset="0"/>
              </a:rPr>
              <a:t>Introdução</a:t>
            </a:r>
            <a:r>
              <a:rPr lang="en-US" sz="1200" b="1" dirty="0">
                <a:solidFill>
                  <a:srgbClr val="00B0F0"/>
                </a:solidFill>
                <a:effectLst/>
                <a:latin typeface="Sitka Display Semibold" pitchFamily="2" charset="0"/>
                <a:ea typeface="Calibri" panose="020F0502020204030204" pitchFamily="34" charset="0"/>
                <a:cs typeface="Times New Roman" panose="02020603050405020304" pitchFamily="18" charset="0"/>
              </a:rPr>
              <a:t>: </a:t>
            </a:r>
          </a:p>
          <a:p>
            <a:pPr algn="just">
              <a:lnSpc>
                <a:spcPct val="107000"/>
              </a:lnSpc>
              <a:spcAft>
                <a:spcPts val="800"/>
              </a:spcAft>
            </a:pPr>
            <a:r>
              <a:rPr lang="pt-PT" sz="1200" kern="100" dirty="0">
                <a:effectLst/>
                <a:latin typeface="Sitka Display Semibold" pitchFamily="2" charset="0"/>
                <a:ea typeface="Calibri" panose="020F0502020204030204" pitchFamily="34" charset="0"/>
                <a:cs typeface="Times New Roman" panose="02020603050405020304" pitchFamily="18" charset="0"/>
              </a:rPr>
              <a:t>A síndrome </a:t>
            </a:r>
            <a:r>
              <a:rPr lang="pt-PT" sz="1200" i="1" kern="100" dirty="0" err="1">
                <a:effectLst/>
                <a:latin typeface="Sitka Display Semibold" pitchFamily="2" charset="0"/>
                <a:ea typeface="Calibri" panose="020F0502020204030204" pitchFamily="34" charset="0"/>
                <a:cs typeface="Times New Roman" panose="02020603050405020304" pitchFamily="18" charset="0"/>
              </a:rPr>
              <a:t>Hikikomori</a:t>
            </a:r>
            <a:r>
              <a:rPr lang="pt-PT" sz="1200" kern="100" dirty="0">
                <a:effectLst/>
                <a:latin typeface="Sitka Display Semibold" pitchFamily="2" charset="0"/>
                <a:ea typeface="Calibri" panose="020F0502020204030204" pitchFamily="34" charset="0"/>
                <a:cs typeface="Times New Roman" panose="02020603050405020304" pitchFamily="18" charset="0"/>
              </a:rPr>
              <a:t> é caracterizada por um prolongado isolamento social extremo com duração de pelo menos 6 meses</a:t>
            </a:r>
            <a:r>
              <a:rPr lang="pt-PT" sz="1200" kern="100" baseline="30000" dirty="0">
                <a:latin typeface="Sitka Display Semibold" pitchFamily="2" charset="0"/>
                <a:ea typeface="Calibri" panose="020F0502020204030204" pitchFamily="34" charset="0"/>
                <a:cs typeface="Times New Roman" panose="02020603050405020304" pitchFamily="18" charset="0"/>
              </a:rPr>
              <a:t> 1</a:t>
            </a:r>
            <a:r>
              <a:rPr lang="pt-PT" sz="1200" kern="100" dirty="0">
                <a:effectLst/>
                <a:latin typeface="Sitka Display Semibold"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O nome da síndrome vem do verbo composto </a:t>
            </a:r>
            <a:r>
              <a:rPr lang="pt-PT" sz="1200" i="1" kern="100" dirty="0">
                <a:latin typeface="Sitka Display Semibold" pitchFamily="2" charset="0"/>
                <a:ea typeface="Calibri" panose="020F0502020204030204" pitchFamily="34" charset="0"/>
                <a:cs typeface="Times New Roman" panose="02020603050405020304" pitchFamily="18" charset="0"/>
              </a:rPr>
              <a:t>'</a:t>
            </a:r>
            <a:r>
              <a:rPr lang="pt-PT" sz="1200" i="1" kern="100" dirty="0" err="1">
                <a:latin typeface="Sitka Display Semibold" pitchFamily="2" charset="0"/>
                <a:ea typeface="Calibri" panose="020F0502020204030204" pitchFamily="34" charset="0"/>
                <a:cs typeface="Times New Roman" panose="02020603050405020304" pitchFamily="18" charset="0"/>
              </a:rPr>
              <a:t>Hikikomoru</a:t>
            </a:r>
            <a:r>
              <a:rPr lang="pt-PT" sz="1200" kern="100" dirty="0">
                <a:latin typeface="Sitka Display Semibold" pitchFamily="2" charset="0"/>
                <a:ea typeface="Calibri" panose="020F0502020204030204" pitchFamily="34" charset="0"/>
                <a:cs typeface="Times New Roman" panose="02020603050405020304" pitchFamily="18" charset="0"/>
              </a:rPr>
              <a:t>’ que significa recuar (</a:t>
            </a:r>
            <a:r>
              <a:rPr lang="pt-PT" sz="1200" i="1" kern="100" dirty="0" err="1">
                <a:latin typeface="Sitka Display Semibold" pitchFamily="2" charset="0"/>
                <a:ea typeface="Calibri" panose="020F0502020204030204" pitchFamily="34" charset="0"/>
                <a:cs typeface="Times New Roman" panose="02020603050405020304" pitchFamily="18" charset="0"/>
              </a:rPr>
              <a:t>hiku</a:t>
            </a:r>
            <a:r>
              <a:rPr lang="pt-PT" sz="1200" kern="100" dirty="0">
                <a:latin typeface="Sitka Display Semibold" pitchFamily="2" charset="0"/>
                <a:ea typeface="Calibri" panose="020F0502020204030204" pitchFamily="34" charset="0"/>
                <a:cs typeface="Times New Roman" panose="02020603050405020304" pitchFamily="18" charset="0"/>
              </a:rPr>
              <a:t>) e </a:t>
            </a:r>
            <a:r>
              <a:rPr lang="pt-PT" sz="1200" kern="100" dirty="0" err="1">
                <a:latin typeface="Sitka Display Semibold" pitchFamily="2" charset="0"/>
                <a:ea typeface="Calibri" panose="020F0502020204030204" pitchFamily="34" charset="0"/>
                <a:cs typeface="Times New Roman" panose="02020603050405020304" pitchFamily="18" charset="0"/>
              </a:rPr>
              <a:t>isolarse</a:t>
            </a:r>
            <a:r>
              <a:rPr lang="pt-PT" sz="1200" kern="100" dirty="0">
                <a:latin typeface="Sitka Display Semibold" pitchFamily="2" charset="0"/>
                <a:ea typeface="Calibri" panose="020F0502020204030204" pitchFamily="34" charset="0"/>
                <a:cs typeface="Times New Roman" panose="02020603050405020304" pitchFamily="18" charset="0"/>
              </a:rPr>
              <a:t> (</a:t>
            </a:r>
            <a:r>
              <a:rPr lang="pt-PT" sz="1200" i="1" kern="100" dirty="0" err="1">
                <a:latin typeface="Sitka Display Semibold" pitchFamily="2" charset="0"/>
                <a:ea typeface="Calibri" panose="020F0502020204030204" pitchFamily="34" charset="0"/>
                <a:cs typeface="Times New Roman" panose="02020603050405020304" pitchFamily="18" charset="0"/>
              </a:rPr>
              <a:t>komoru</a:t>
            </a:r>
            <a:r>
              <a:rPr lang="pt-PT" sz="1200" kern="100" dirty="0">
                <a:latin typeface="Sitka Display Semibold" pitchFamily="2" charset="0"/>
                <a:ea typeface="Calibri" panose="020F0502020204030204" pitchFamily="34" charset="0"/>
                <a:cs typeface="Times New Roman" panose="02020603050405020304" pitchFamily="18" charset="0"/>
              </a:rPr>
              <a:t>)</a:t>
            </a:r>
            <a:r>
              <a:rPr lang="pt-PT" sz="1200" kern="100" baseline="30000" dirty="0">
                <a:latin typeface="Sitka Display Semibold" pitchFamily="2" charset="0"/>
                <a:ea typeface="Calibri" panose="020F0502020204030204" pitchFamily="34" charset="0"/>
                <a:cs typeface="Times New Roman" panose="02020603050405020304" pitchFamily="18" charset="0"/>
              </a:rPr>
              <a:t>1</a:t>
            </a:r>
            <a:r>
              <a:rPr lang="pt-PT" sz="1200" kern="100" dirty="0">
                <a:latin typeface="Sitka Display Semibold"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pt-PT" sz="1200" kern="100" dirty="0">
                <a:effectLst/>
                <a:latin typeface="Sitka Display Semibold" pitchFamily="2" charset="0"/>
                <a:ea typeface="Calibri" panose="020F0502020204030204" pitchFamily="34" charset="0"/>
                <a:cs typeface="Times New Roman" panose="02020603050405020304" pitchFamily="18" charset="0"/>
              </a:rPr>
              <a:t>Foi formalmente reconhecida no Japão nos anos 90 por </a:t>
            </a:r>
            <a:r>
              <a:rPr lang="pt-PT" sz="1200" kern="100" dirty="0" err="1">
                <a:effectLst/>
                <a:latin typeface="Sitka Display Semibold" pitchFamily="2" charset="0"/>
                <a:ea typeface="Calibri" panose="020F0502020204030204" pitchFamily="34" charset="0"/>
                <a:cs typeface="Times New Roman" panose="02020603050405020304" pitchFamily="18" charset="0"/>
              </a:rPr>
              <a:t>Tamaki</a:t>
            </a:r>
            <a:r>
              <a:rPr lang="pt-PT" sz="1200" kern="100" dirty="0">
                <a:effectLst/>
                <a:latin typeface="Sitka Display Semibold" pitchFamily="2" charset="0"/>
                <a:ea typeface="Calibri" panose="020F0502020204030204" pitchFamily="34" charset="0"/>
                <a:cs typeface="Times New Roman" panose="02020603050405020304" pitchFamily="18" charset="0"/>
              </a:rPr>
              <a:t> </a:t>
            </a:r>
            <a:r>
              <a:rPr lang="pt-PT" sz="1200" kern="100" dirty="0" err="1">
                <a:effectLst/>
                <a:latin typeface="Sitka Display Semibold" pitchFamily="2" charset="0"/>
                <a:ea typeface="Calibri" panose="020F0502020204030204" pitchFamily="34" charset="0"/>
                <a:cs typeface="Times New Roman" panose="02020603050405020304" pitchFamily="18" charset="0"/>
              </a:rPr>
              <a:t>Saitō</a:t>
            </a:r>
            <a:r>
              <a:rPr lang="pt-PT" sz="1200" kern="100" dirty="0">
                <a:effectLst/>
                <a:latin typeface="Sitka Display Semibold" pitchFamily="2" charset="0"/>
                <a:ea typeface="Calibri" panose="020F0502020204030204" pitchFamily="34" charset="0"/>
                <a:cs typeface="Times New Roman" panose="02020603050405020304" pitchFamily="18" charset="0"/>
              </a:rPr>
              <a:t> que a comparou com uma "adolescência sem fim", tornando posteriormente um grave </a:t>
            </a:r>
            <a:r>
              <a:rPr lang="pt-PT" sz="1200" kern="100" dirty="0">
                <a:latin typeface="Sitka Display Semibold" pitchFamily="2" charset="0"/>
                <a:ea typeface="Calibri" panose="020F0502020204030204" pitchFamily="34" charset="0"/>
                <a:cs typeface="Times New Roman" panose="02020603050405020304" pitchFamily="18" charset="0"/>
              </a:rPr>
              <a:t>problema de saúde pública na Ásia.</a:t>
            </a:r>
          </a:p>
          <a:p>
            <a:pPr algn="just">
              <a:lnSpc>
                <a:spcPct val="107000"/>
              </a:lnSpc>
              <a:spcAft>
                <a:spcPts val="800"/>
              </a:spcAft>
            </a:pPr>
            <a:r>
              <a:rPr lang="pt-PT" sz="1200" kern="100" dirty="0">
                <a:effectLst/>
                <a:latin typeface="Sitka Display Semibold" pitchFamily="2" charset="0"/>
                <a:ea typeface="Calibri" panose="020F0502020204030204" pitchFamily="34" charset="0"/>
                <a:cs typeface="Times New Roman" panose="02020603050405020304" pitchFamily="18" charset="0"/>
              </a:rPr>
              <a:t>Tem sido alvo de debate se esta síndrome deveria ser considerada uma perturbação psiquiátrica ou um fenómeno cultural e, apesar de originalmente se suspeitar que fosse resultado das condições socioculturais específicas do Japão (educação, economia…), atualmente, é observada em vários países com amplas diferenças culturais.</a:t>
            </a:r>
          </a:p>
        </p:txBody>
      </p:sp>
      <p:sp>
        <p:nvSpPr>
          <p:cNvPr id="18" name="TextBox 17">
            <a:extLst>
              <a:ext uri="{FF2B5EF4-FFF2-40B4-BE49-F238E27FC236}">
                <a16:creationId xmlns:a16="http://schemas.microsoft.com/office/drawing/2014/main" id="{BBECEE13-3D23-4FAB-8146-18AE324BDF00}"/>
              </a:ext>
            </a:extLst>
          </p:cNvPr>
          <p:cNvSpPr txBox="1"/>
          <p:nvPr/>
        </p:nvSpPr>
        <p:spPr>
          <a:xfrm>
            <a:off x="9024077" y="1577270"/>
            <a:ext cx="3000804" cy="4145109"/>
          </a:xfrm>
          <a:prstGeom prst="rect">
            <a:avLst/>
          </a:prstGeom>
          <a:solidFill>
            <a:srgbClr val="EDF1F9"/>
          </a:solidFill>
        </p:spPr>
        <p:txBody>
          <a:bodyPr wrap="square" rtlCol="0">
            <a:spAutoFit/>
          </a:bodyPr>
          <a:lstStyle/>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enfermeiros e terapeutas ocupacionais pode levar a um melhor prognóstico. O tratamento pode incluir intervenções familiares e opções farmacológicas, especialmente na presença de patologia psiquiátrica concomitante</a:t>
            </a:r>
            <a:r>
              <a:rPr lang="pt-PT" sz="1200" kern="100" baseline="30000" dirty="0">
                <a:latin typeface="Sitka Display Semibold" pitchFamily="2" charset="0"/>
                <a:ea typeface="Calibri" panose="020F0502020204030204" pitchFamily="34" charset="0"/>
                <a:cs typeface="Times New Roman" panose="02020603050405020304" pitchFamily="18" charset="0"/>
              </a:rPr>
              <a:t>6</a:t>
            </a:r>
            <a:r>
              <a:rPr lang="pt-PT" sz="1200" kern="100" dirty="0">
                <a:latin typeface="Sitka Display Semibold" pitchFamily="2" charset="0"/>
                <a:ea typeface="Calibri" panose="020F0502020204030204" pitchFamily="34" charset="0"/>
                <a:cs typeface="Times New Roman" panose="02020603050405020304" pitchFamily="18" charset="0"/>
              </a:rPr>
              <a:t>.</a:t>
            </a:r>
            <a:endParaRPr lang="pt-PT" sz="1200" b="1" kern="100" dirty="0">
              <a:solidFill>
                <a:srgbClr val="00B0F0"/>
              </a:solidFill>
              <a:latin typeface="Sitka Display Semibold"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pt-PT" sz="1200" b="1" kern="100" dirty="0">
                <a:solidFill>
                  <a:srgbClr val="00B0F0"/>
                </a:solidFill>
                <a:latin typeface="Sitka Display Semibold" pitchFamily="2" charset="0"/>
                <a:ea typeface="Calibri" panose="020F0502020204030204" pitchFamily="34" charset="0"/>
                <a:cs typeface="Times New Roman" panose="02020603050405020304" pitchFamily="18" charset="0"/>
              </a:rPr>
              <a:t>Conclusão</a:t>
            </a:r>
            <a:r>
              <a:rPr lang="en-US" sz="1200" b="1" dirty="0">
                <a:solidFill>
                  <a:srgbClr val="00B0F0"/>
                </a:solidFill>
                <a:effectLst/>
                <a:latin typeface="Sitka Display Semibold" pitchFamily="2" charset="0"/>
                <a:ea typeface="Calibri" panose="020F0502020204030204" pitchFamily="34" charset="0"/>
                <a:cs typeface="Times New Roman" panose="02020603050405020304" pitchFamily="18" charset="0"/>
              </a:rPr>
              <a:t>: </a:t>
            </a:r>
            <a:endParaRPr lang="en-AU" sz="1200" kern="100" dirty="0">
              <a:effectLst/>
              <a:latin typeface="Sitka Display Semibold"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A sociedade moderna, o avanço tecnológico e a transformação das normais sociais permitiram que este fenómeno se expandisse e se tornasse transcultural.</a:t>
            </a: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Desta forma, torna-se necessário criar alertas para esta eventual epidemia ainda </a:t>
            </a:r>
            <a:r>
              <a:rPr lang="pt-PT" sz="1200" kern="100" dirty="0" err="1">
                <a:latin typeface="Sitka Display Semibold" pitchFamily="2" charset="0"/>
                <a:ea typeface="Calibri" panose="020F0502020204030204" pitchFamily="34" charset="0"/>
                <a:cs typeface="Times New Roman" panose="02020603050405020304" pitchFamily="18" charset="0"/>
              </a:rPr>
              <a:t>subdiagnosticada</a:t>
            </a:r>
            <a:r>
              <a:rPr lang="pt-PT" sz="1200" kern="100" dirty="0">
                <a:latin typeface="Sitka Display Semibold" pitchFamily="2" charset="0"/>
                <a:ea typeface="Calibri" panose="020F0502020204030204" pitchFamily="34" charset="0"/>
                <a:cs typeface="Times New Roman" panose="02020603050405020304" pitchFamily="18" charset="0"/>
              </a:rPr>
              <a:t> em vários países para possibilitar um diagnóstico mais rápido e consequentemente iniciar o tratamento ideal mais precocemente prevenindo assim o aparecimento de comorbidades ou piorar o prognóstico.</a:t>
            </a:r>
            <a:endParaRPr lang="en-AU" sz="1100" dirty="0">
              <a:ea typeface="Calibri" panose="020F0502020204030204" pitchFamily="34" charset="0"/>
              <a:cs typeface="Times New Roman" panose="02020603050405020304" pitchFamily="18" charset="0"/>
            </a:endParaRPr>
          </a:p>
        </p:txBody>
      </p:sp>
      <p:sp>
        <p:nvSpPr>
          <p:cNvPr id="20" name="Title 1">
            <a:extLst>
              <a:ext uri="{FF2B5EF4-FFF2-40B4-BE49-F238E27FC236}">
                <a16:creationId xmlns:a16="http://schemas.microsoft.com/office/drawing/2014/main" id="{CD5F5AD1-C305-4815-9B2D-DDD22D09CC1A}"/>
              </a:ext>
            </a:extLst>
          </p:cNvPr>
          <p:cNvSpPr txBox="1">
            <a:spLocks/>
          </p:cNvSpPr>
          <p:nvPr/>
        </p:nvSpPr>
        <p:spPr>
          <a:xfrm>
            <a:off x="-1168" y="6226517"/>
            <a:ext cx="12213265" cy="631483"/>
          </a:xfrm>
          <a:prstGeom prst="rect">
            <a:avLst/>
          </a:prstGeom>
          <a:solidFill>
            <a:schemeClr val="accent5">
              <a:lumMod val="75000"/>
            </a:schemeClr>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pPr algn="r"/>
            <a:br>
              <a:rPr lang="en-US" sz="1600" dirty="0">
                <a:solidFill>
                  <a:schemeClr val="bg1"/>
                </a:solidFill>
              </a:rPr>
            </a:br>
            <a:endParaRPr lang="en-US" altLang="en-US" sz="900" dirty="0">
              <a:solidFill>
                <a:schemeClr val="bg1"/>
              </a:solidFill>
              <a:latin typeface="Times New Roman" panose="02020603050405020304" pitchFamily="18" charset="0"/>
              <a:cs typeface="Times New Roman" panose="02020603050405020304" pitchFamily="18" charset="0"/>
            </a:endParaRPr>
          </a:p>
        </p:txBody>
      </p:sp>
      <p:pic>
        <p:nvPicPr>
          <p:cNvPr id="17" name="Picture 2" descr="CH | Psiquiátrico de Lisboa – CH | Psiquiátrico de Lisboa">
            <a:extLst>
              <a:ext uri="{FF2B5EF4-FFF2-40B4-BE49-F238E27FC236}">
                <a16:creationId xmlns:a16="http://schemas.microsoft.com/office/drawing/2014/main" id="{5F75B8AE-E43C-4FC7-969A-6F874A2AD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766" y="6351880"/>
            <a:ext cx="704234" cy="49724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7E4F0B5-9274-4102-B664-435C2EB6362A}"/>
              </a:ext>
            </a:extLst>
          </p:cNvPr>
          <p:cNvSpPr txBox="1"/>
          <p:nvPr/>
        </p:nvSpPr>
        <p:spPr>
          <a:xfrm>
            <a:off x="8394371" y="6341935"/>
            <a:ext cx="3147237" cy="553998"/>
          </a:xfrm>
          <a:prstGeom prst="rect">
            <a:avLst/>
          </a:prstGeom>
          <a:noFill/>
        </p:spPr>
        <p:txBody>
          <a:bodyPr wrap="square" rtlCol="0">
            <a:spAutoFit/>
          </a:bodyPr>
          <a:lstStyle/>
          <a:p>
            <a:pPr algn="r"/>
            <a:endParaRPr lang="de-DE" sz="1000" dirty="0">
              <a:solidFill>
                <a:srgbClr val="00B0F0"/>
              </a:solidFill>
              <a:sym typeface="Times New Roman" charset="0"/>
            </a:endParaRPr>
          </a:p>
          <a:p>
            <a:pPr algn="r"/>
            <a:r>
              <a:rPr lang="de-DE" sz="1000" dirty="0">
                <a:solidFill>
                  <a:srgbClr val="00B0F0"/>
                </a:solidFill>
                <a:sym typeface="Times New Roman" charset="0"/>
              </a:rPr>
              <a:t>Copyright © 2023</a:t>
            </a:r>
          </a:p>
          <a:p>
            <a:pPr algn="r"/>
            <a:r>
              <a:rPr lang="en-US" sz="10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inesfigueiredo@chpl.min-saude.pt</a:t>
            </a:r>
            <a:endParaRPr lang="de-DE" sz="1000" dirty="0">
              <a:solidFill>
                <a:srgbClr val="00B0F0"/>
              </a:solidFill>
              <a:latin typeface="Calibri" panose="020F0502020204030204" pitchFamily="34" charset="0"/>
              <a:cs typeface="Calibri" panose="020F0502020204030204" pitchFamily="34" charset="0"/>
            </a:endParaRPr>
          </a:p>
        </p:txBody>
      </p:sp>
      <p:sp>
        <p:nvSpPr>
          <p:cNvPr id="3" name="CaixaDeTexto 2">
            <a:extLst>
              <a:ext uri="{FF2B5EF4-FFF2-40B4-BE49-F238E27FC236}">
                <a16:creationId xmlns:a16="http://schemas.microsoft.com/office/drawing/2014/main" id="{85E57561-F211-42CD-88CD-C9EAC6384E27}"/>
              </a:ext>
            </a:extLst>
          </p:cNvPr>
          <p:cNvSpPr txBox="1"/>
          <p:nvPr/>
        </p:nvSpPr>
        <p:spPr>
          <a:xfrm>
            <a:off x="-53841" y="6244602"/>
            <a:ext cx="9540741" cy="630942"/>
          </a:xfrm>
          <a:prstGeom prst="rect">
            <a:avLst/>
          </a:prstGeom>
          <a:noFill/>
        </p:spPr>
        <p:txBody>
          <a:bodyPr wrap="square" rtlCol="0">
            <a:spAutoFit/>
          </a:bodyPr>
          <a:lstStyle/>
          <a:p>
            <a:pPr algn="just"/>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[1] Kato TA,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Kanba</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S, Teo AR.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Hikikomori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 Multidimensional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understanding</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assessment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and</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future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international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perspectives</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Psychiatry</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Clin</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Neurosci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2019;73(8):427-440. doi:10.1111/pcn.12895 [2]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Bipeta</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R, Weinstein AM,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Janiri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L,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et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al. internet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addiction</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Hikikomori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syndrome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and</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the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prodromal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phase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of</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psychosis</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2016;7:3. doi:10.3389/fpsyt.2016.00006 [3] Teo AR,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Gaw</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AC.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Hikikomori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Japanese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Culture-Bound</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Syndrome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of</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Social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Withdrawal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Proposal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for DSM-V. J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Nerv</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Ment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Dis</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2010;198(6):444. doi:10.1097/NMD.0B013E3181E086B1 [4]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Eckardt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JP. Does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the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Hikikomori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Syndrome</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of</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Social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Withdrawal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Exist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in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Denmark</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 Research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Request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doi:10.31662/jmaj.2021-0217 [5] Kato TA,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Kanba</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S, Teo AR.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Hikikomori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 Multidimensional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understanding</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assessment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and</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future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international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perspectives</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Psychiatry</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Clin</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Neurosci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2019;73(8):427-440. doi:10.1111/pcn.12895 [6]  Kato TA,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Kanba</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S, Teo AR.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Hikikomori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 Multidimensional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understanding</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assessment</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and</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future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international</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perspectives</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Psychiatry</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Clin</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a:t>
            </a:r>
            <a:r>
              <a:rPr lang="pt-PT" sz="700" dirty="0" err="1">
                <a:solidFill>
                  <a:schemeClr val="bg1"/>
                </a:solidFill>
                <a:latin typeface="Segoe UI" panose="020B0502040204020203" pitchFamily="34" charset="0"/>
                <a:ea typeface="Calibri" panose="020F0502020204030204" pitchFamily="34" charset="0"/>
                <a:cs typeface="Times New Roman" panose="02020603050405020304" pitchFamily="18" charset="0"/>
              </a:rPr>
              <a:t>Neurosci</a:t>
            </a:r>
            <a:r>
              <a:rPr lang="pt-PT" sz="7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2019;73(8):427-440. doi:10.1111/pcn.12895</a:t>
            </a:r>
          </a:p>
        </p:txBody>
      </p:sp>
      <p:pic>
        <p:nvPicPr>
          <p:cNvPr id="11" name="Imagem 10">
            <a:extLst>
              <a:ext uri="{FF2B5EF4-FFF2-40B4-BE49-F238E27FC236}">
                <a16:creationId xmlns:a16="http://schemas.microsoft.com/office/drawing/2014/main" id="{D02A65EC-B481-E7E0-CE0C-557E2993529E}"/>
              </a:ext>
            </a:extLst>
          </p:cNvPr>
          <p:cNvPicPr>
            <a:picLocks noChangeAspect="1"/>
          </p:cNvPicPr>
          <p:nvPr/>
        </p:nvPicPr>
        <p:blipFill>
          <a:blip r:embed="rId4"/>
          <a:stretch>
            <a:fillRect/>
          </a:stretch>
        </p:blipFill>
        <p:spPr>
          <a:xfrm>
            <a:off x="60208" y="44972"/>
            <a:ext cx="1587314" cy="472609"/>
          </a:xfrm>
          <a:prstGeom prst="rect">
            <a:avLst/>
          </a:prstGeom>
        </p:spPr>
      </p:pic>
      <p:pic>
        <p:nvPicPr>
          <p:cNvPr id="1026" name="Picture 2" descr="Hikikomori: Japan's Missing Million">
            <a:extLst>
              <a:ext uri="{FF2B5EF4-FFF2-40B4-BE49-F238E27FC236}">
                <a16:creationId xmlns:a16="http://schemas.microsoft.com/office/drawing/2014/main" id="{AFAE91E2-73A3-BDE3-16F7-C5EC5ABE128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7207" y1="25375" x2="43672" y2="23031"/>
                        <a14:foregroundMark x1="43672" y1="23031" x2="28633" y2="28719"/>
                        <a14:foregroundMark x1="28633" y1="28719" x2="20215" y2="59250"/>
                        <a14:foregroundMark x1="20215" y1="59250" x2="29434" y2="78469"/>
                        <a14:foregroundMark x1="29434" y1="78469" x2="64043" y2="73594"/>
                        <a14:foregroundMark x1="64043" y1="73594" x2="76699" y2="73594"/>
                        <a14:foregroundMark x1="76699" y1="73594" x2="81309" y2="50531"/>
                        <a14:foregroundMark x1="81309" y1="50531" x2="70117" y2="33063"/>
                        <a14:foregroundMark x1="70117" y1="33063" x2="56113" y2="25469"/>
                        <a14:foregroundMark x1="56113" y1="25469" x2="54355" y2="26906"/>
                        <a14:foregroundMark x1="53398" y1="42469" x2="53398" y2="42469"/>
                        <a14:foregroundMark x1="42949" y1="43594" x2="42949" y2="43594"/>
                        <a14:foregroundMark x1="42949" y1="43594" x2="41543" y2="42094"/>
                        <a14:foregroundMark x1="41543" y1="42094" x2="41289" y2="59938"/>
                        <a14:foregroundMark x1="43438" y1="45125" x2="43438" y2="45125"/>
                        <a14:foregroundMark x1="46523" y1="70563" x2="46523" y2="70563"/>
                        <a14:foregroundMark x1="47715" y1="67531" x2="53633" y2="76656"/>
                        <a14:foregroundMark x1="62187" y1="67156" x2="62187" y2="67156"/>
                        <a14:foregroundMark x1="62187" y1="67156" x2="62187" y2="67156"/>
                        <a14:foregroundMark x1="50313" y1="37906" x2="62734" y2="30562"/>
                        <a14:foregroundMark x1="62734" y1="30562" x2="61699" y2="26531"/>
                        <a14:foregroundMark x1="48887" y1="29563" x2="55879" y2="49219"/>
                        <a14:foregroundMark x1="55879" y1="49219" x2="63379" y2="38281"/>
                      </a14:backgroundRemoval>
                    </a14:imgEffect>
                  </a14:imgLayer>
                </a14:imgProps>
              </a:ext>
              <a:ext uri="{28A0092B-C50C-407E-A947-70E740481C1C}">
                <a14:useLocalDpi xmlns:a14="http://schemas.microsoft.com/office/drawing/2010/main" val="0"/>
              </a:ext>
            </a:extLst>
          </a:blip>
          <a:srcRect/>
          <a:stretch>
            <a:fillRect/>
          </a:stretch>
        </p:blipFill>
        <p:spPr bwMode="auto">
          <a:xfrm>
            <a:off x="5794418" y="4104595"/>
            <a:ext cx="3931298" cy="25549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F74D584C-F544-1864-0F1F-6C2777881A9B}"/>
              </a:ext>
            </a:extLst>
          </p:cNvPr>
          <p:cNvSpPr txBox="1"/>
          <p:nvPr/>
        </p:nvSpPr>
        <p:spPr>
          <a:xfrm>
            <a:off x="3378200" y="1574861"/>
            <a:ext cx="5486400" cy="2758063"/>
          </a:xfrm>
          <a:prstGeom prst="rect">
            <a:avLst/>
          </a:prstGeom>
          <a:solidFill>
            <a:srgbClr val="EDF1F9"/>
          </a:solidFill>
        </p:spPr>
        <p:txBody>
          <a:bodyPr wrap="square" rtlCol="0">
            <a:spAutoFit/>
          </a:bodyPr>
          <a:lstStyle/>
          <a:p>
            <a:pPr algn="just">
              <a:lnSpc>
                <a:spcPct val="107000"/>
              </a:lnSpc>
              <a:spcAft>
                <a:spcPts val="800"/>
              </a:spcAft>
            </a:pPr>
            <a:r>
              <a:rPr lang="pt-PT" sz="1200" b="1" dirty="0">
                <a:solidFill>
                  <a:srgbClr val="00B0F0"/>
                </a:solidFill>
                <a:effectLst/>
                <a:latin typeface="Sitka Display Semibold" pitchFamily="2" charset="0"/>
                <a:ea typeface="Calibri" panose="020F0502020204030204" pitchFamily="34" charset="0"/>
                <a:cs typeface="Times New Roman" panose="02020603050405020304" pitchFamily="18" charset="0"/>
              </a:rPr>
              <a:t>A Síndrome</a:t>
            </a:r>
            <a:r>
              <a:rPr lang="en-US" sz="1200" b="1" dirty="0">
                <a:solidFill>
                  <a:srgbClr val="00B0F0"/>
                </a:solidFill>
                <a:effectLst/>
                <a:latin typeface="Sitka Display Semibold" pitchFamily="2" charset="0"/>
                <a:ea typeface="Calibri" panose="020F0502020204030204" pitchFamily="34" charset="0"/>
                <a:cs typeface="Times New Roman" panose="02020603050405020304" pitchFamily="18" charset="0"/>
              </a:rPr>
              <a:t>: </a:t>
            </a: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Aproximadamente 1-2% dos adolescentes e adultos jovens sofre desta síndrome na Ásia, sendo que afeta mais homens (♂:♀ 3:1) e a média de reclusão social, geralmente, entre os 1-4 anos, mas há casos descritos com mais de 10 anos</a:t>
            </a:r>
            <a:r>
              <a:rPr lang="pt-PT" sz="1200" kern="100" baseline="30000" dirty="0">
                <a:latin typeface="Sitka Display Semibold" pitchFamily="2" charset="0"/>
                <a:ea typeface="Calibri" panose="020F0502020204030204" pitchFamily="34" charset="0"/>
                <a:cs typeface="Times New Roman" panose="02020603050405020304" pitchFamily="18" charset="0"/>
              </a:rPr>
              <a:t>2</a:t>
            </a:r>
            <a:r>
              <a:rPr lang="pt-PT" sz="1200" kern="100" dirty="0">
                <a:latin typeface="Sitka Display Semibold"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A etiologia não é claro, sendo propostos: fatores sociais (falta de coesão social, novas tecnologias, globalização), ambiente familiar disfuncional, experiências traumáticas, personalidade introvertida e padrão de apego ambivalente ou evitante</a:t>
            </a:r>
            <a:r>
              <a:rPr lang="pt-PT" sz="1200" kern="100" baseline="30000" dirty="0">
                <a:latin typeface="Sitka Display Semibold" pitchFamily="2" charset="0"/>
                <a:ea typeface="Calibri" panose="020F0502020204030204" pitchFamily="34" charset="0"/>
                <a:cs typeface="Times New Roman" panose="02020603050405020304" pitchFamily="18" charset="0"/>
              </a:rPr>
              <a:t>2</a:t>
            </a:r>
            <a:r>
              <a:rPr lang="pt-PT" sz="1200" kern="100" dirty="0">
                <a:latin typeface="Sitka Display Semibold"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A comorbilidade com esquizofrenia, perturbações depressivas, ansiosas, de personalidade, de stress pós-traumático, do neurodesenvolvimento</a:t>
            </a:r>
            <a:r>
              <a:rPr lang="pt-PT" sz="1200" kern="100" baseline="30000" dirty="0">
                <a:latin typeface="Sitka Display Semibold" pitchFamily="2" charset="0"/>
                <a:ea typeface="Calibri" panose="020F0502020204030204" pitchFamily="34" charset="0"/>
                <a:cs typeface="Times New Roman" panose="02020603050405020304" pitchFamily="18" charset="0"/>
              </a:rPr>
              <a:t>3</a:t>
            </a:r>
            <a:r>
              <a:rPr lang="pt-PT" sz="1200" kern="100" dirty="0">
                <a:latin typeface="Sitka Display Semibold" pitchFamily="2" charset="0"/>
                <a:ea typeface="Calibri" panose="020F0502020204030204" pitchFamily="34" charset="0"/>
                <a:cs typeface="Times New Roman" panose="02020603050405020304" pitchFamily="18" charset="0"/>
              </a:rPr>
              <a:t> e associação com risco suicida e uso excessivo da internet é comum</a:t>
            </a:r>
            <a:r>
              <a:rPr lang="pt-PT" sz="1200" kern="100" baseline="30000" dirty="0">
                <a:latin typeface="Sitka Display Semibold" pitchFamily="2" charset="0"/>
                <a:ea typeface="Calibri" panose="020F0502020204030204" pitchFamily="34" charset="0"/>
                <a:cs typeface="Times New Roman" panose="02020603050405020304" pitchFamily="18" charset="0"/>
              </a:rPr>
              <a:t>4</a:t>
            </a:r>
            <a:r>
              <a:rPr lang="pt-PT" sz="1200" kern="100" dirty="0">
                <a:effectLst/>
                <a:latin typeface="Sitka Display Semibold" pitchFamily="2" charset="0"/>
                <a:ea typeface="Calibri" panose="020F0502020204030204" pitchFamily="34" charset="0"/>
                <a:cs typeface="Times New Roman" panose="02020603050405020304" pitchFamily="18" charset="0"/>
              </a:rPr>
              <a:t>. Alguns indivíduos com certas doenças não psiquiátricas (fadiga crónica, dor crónica, doenças dermatológicas, doenças GI) podem levar a esta síndrome</a:t>
            </a:r>
            <a:r>
              <a:rPr lang="pt-PT" sz="1200" kern="100" baseline="30000" dirty="0">
                <a:effectLst/>
                <a:latin typeface="Sitka Display Semibold" pitchFamily="2" charset="0"/>
                <a:ea typeface="Calibri" panose="020F0502020204030204" pitchFamily="34" charset="0"/>
                <a:cs typeface="Times New Roman" panose="02020603050405020304" pitchFamily="18" charset="0"/>
              </a:rPr>
              <a:t>5</a:t>
            </a:r>
            <a:r>
              <a:rPr lang="pt-PT" sz="1200" kern="100" dirty="0">
                <a:effectLst/>
                <a:latin typeface="Sitka Display Semibold" pitchFamily="2" charset="0"/>
                <a:ea typeface="Calibri" panose="020F0502020204030204" pitchFamily="34" charset="0"/>
                <a:cs typeface="Times New Roman" panose="02020603050405020304" pitchFamily="18" charset="0"/>
              </a:rPr>
              <a:t>.</a:t>
            </a:r>
            <a:endParaRPr lang="pt-PT" sz="1200" kern="100" dirty="0">
              <a:latin typeface="Sitka Display Semibold" pitchFamily="2" charset="0"/>
              <a:ea typeface="Calibri" panose="020F0502020204030204" pitchFamily="34" charset="0"/>
              <a:cs typeface="Times New Roman" panose="02020603050405020304" pitchFamily="18" charset="0"/>
            </a:endParaRPr>
          </a:p>
        </p:txBody>
      </p:sp>
      <p:sp>
        <p:nvSpPr>
          <p:cNvPr id="21" name="TextBox 8">
            <a:extLst>
              <a:ext uri="{FF2B5EF4-FFF2-40B4-BE49-F238E27FC236}">
                <a16:creationId xmlns:a16="http://schemas.microsoft.com/office/drawing/2014/main" id="{F044CFD6-07D0-4A81-1FE5-E0B8255C1D23}"/>
              </a:ext>
            </a:extLst>
          </p:cNvPr>
          <p:cNvSpPr txBox="1"/>
          <p:nvPr/>
        </p:nvSpPr>
        <p:spPr>
          <a:xfrm>
            <a:off x="3383346" y="4334075"/>
            <a:ext cx="3254521" cy="1762406"/>
          </a:xfrm>
          <a:prstGeom prst="rect">
            <a:avLst/>
          </a:prstGeom>
          <a:solidFill>
            <a:srgbClr val="EDF1F9"/>
          </a:solidFill>
        </p:spPr>
        <p:txBody>
          <a:bodyPr wrap="square" rtlCol="0">
            <a:spAutoFit/>
          </a:bodyPr>
          <a:lstStyle/>
          <a:p>
            <a:pPr algn="just">
              <a:lnSpc>
                <a:spcPct val="107000"/>
              </a:lnSpc>
              <a:spcAft>
                <a:spcPts val="800"/>
              </a:spcAft>
            </a:pPr>
            <a:r>
              <a:rPr lang="en-US" sz="1200" kern="100" dirty="0">
                <a:latin typeface="Sitka Display Semibold" pitchFamily="2" charset="0"/>
                <a:ea typeface="Calibri" panose="020F0502020204030204" pitchFamily="34" charset="0"/>
                <a:cs typeface="Times New Roman" panose="02020603050405020304" pitchFamily="18" charset="0"/>
              </a:rPr>
              <a:t>Na </a:t>
            </a:r>
            <a:r>
              <a:rPr lang="en-US" sz="1200" kern="100" dirty="0" err="1">
                <a:latin typeface="Sitka Display Semibold" pitchFamily="2" charset="0"/>
                <a:ea typeface="Calibri" panose="020F0502020204030204" pitchFamily="34" charset="0"/>
                <a:cs typeface="Times New Roman" panose="02020603050405020304" pitchFamily="18" charset="0"/>
              </a:rPr>
              <a:t>esquizofrenia</a:t>
            </a:r>
            <a:r>
              <a:rPr lang="en-US" sz="1200" kern="100" dirty="0">
                <a:latin typeface="Sitka Display Semibold" pitchFamily="2" charset="0"/>
                <a:ea typeface="Calibri" panose="020F0502020204030204" pitchFamily="34" charset="0"/>
                <a:cs typeface="Times New Roman" panose="02020603050405020304" pitchFamily="18" charset="0"/>
              </a:rPr>
              <a:t> e </a:t>
            </a:r>
            <a:r>
              <a:rPr lang="en-US" sz="1200" kern="100" dirty="0" err="1">
                <a:latin typeface="Sitka Display Semibold" pitchFamily="2" charset="0"/>
                <a:ea typeface="Calibri" panose="020F0502020204030204" pitchFamily="34" charset="0"/>
                <a:cs typeface="Times New Roman" panose="02020603050405020304" pitchFamily="18" charset="0"/>
              </a:rPr>
              <a:t>outras</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doenças</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psicóticas</a:t>
            </a:r>
            <a:r>
              <a:rPr lang="en-US" sz="1200" kern="100" dirty="0">
                <a:latin typeface="Sitka Display Semibold" pitchFamily="2" charset="0"/>
                <a:ea typeface="Calibri" panose="020F0502020204030204" pitchFamily="34" charset="0"/>
                <a:cs typeface="Times New Roman" panose="02020603050405020304" pitchFamily="18" charset="0"/>
              </a:rPr>
              <a:t>, o </a:t>
            </a:r>
            <a:r>
              <a:rPr lang="en-US" sz="1200" kern="100" dirty="0" err="1">
                <a:latin typeface="Sitka Display Semibold" pitchFamily="2" charset="0"/>
                <a:ea typeface="Calibri" panose="020F0502020204030204" pitchFamily="34" charset="0"/>
                <a:cs typeface="Times New Roman" panose="02020603050405020304" pitchFamily="18" charset="0"/>
              </a:rPr>
              <a:t>isolamento</a:t>
            </a:r>
            <a:r>
              <a:rPr lang="en-US" sz="1200" kern="100" dirty="0">
                <a:latin typeface="Sitka Display Semibold" pitchFamily="2" charset="0"/>
                <a:ea typeface="Calibri" panose="020F0502020204030204" pitchFamily="34" charset="0"/>
                <a:cs typeface="Times New Roman" panose="02020603050405020304" pitchFamily="18" charset="0"/>
              </a:rPr>
              <a:t> social é </a:t>
            </a:r>
            <a:r>
              <a:rPr lang="en-US" sz="1200" kern="100" dirty="0" err="1">
                <a:latin typeface="Sitka Display Semibold" pitchFamily="2" charset="0"/>
                <a:ea typeface="Calibri" panose="020F0502020204030204" pitchFamily="34" charset="0"/>
                <a:cs typeface="Times New Roman" panose="02020603050405020304" pitchFamily="18" charset="0"/>
              </a:rPr>
              <a:t>frequente</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pelo</a:t>
            </a:r>
            <a:r>
              <a:rPr lang="en-US" sz="1200" kern="100" dirty="0">
                <a:latin typeface="Sitka Display Semibold" pitchFamily="2" charset="0"/>
                <a:ea typeface="Calibri" panose="020F0502020204030204" pitchFamily="34" charset="0"/>
                <a:cs typeface="Times New Roman" panose="02020603050405020304" pitchFamily="18" charset="0"/>
              </a:rPr>
              <a:t> que </a:t>
            </a:r>
            <a:r>
              <a:rPr lang="en-US" sz="1200" kern="100" dirty="0" err="1">
                <a:latin typeface="Sitka Display Semibold" pitchFamily="2" charset="0"/>
                <a:ea typeface="Calibri" panose="020F0502020204030204" pitchFamily="34" charset="0"/>
                <a:cs typeface="Times New Roman" panose="02020603050405020304" pitchFamily="18" charset="0"/>
              </a:rPr>
              <a:t>deve</a:t>
            </a:r>
            <a:r>
              <a:rPr lang="en-US" sz="1200" kern="100" dirty="0">
                <a:latin typeface="Sitka Display Semibold" pitchFamily="2" charset="0"/>
                <a:ea typeface="Calibri" panose="020F0502020204030204" pitchFamily="34" charset="0"/>
                <a:cs typeface="Times New Roman" panose="02020603050405020304" pitchFamily="18" charset="0"/>
              </a:rPr>
              <a:t>-se </a:t>
            </a:r>
            <a:r>
              <a:rPr lang="en-US" sz="1200" kern="100" dirty="0" err="1">
                <a:latin typeface="Sitka Display Semibold" pitchFamily="2" charset="0"/>
                <a:ea typeface="Calibri" panose="020F0502020204030204" pitchFamily="34" charset="0"/>
                <a:cs typeface="Times New Roman" panose="02020603050405020304" pitchFamily="18" charset="0"/>
              </a:rPr>
              <a:t>ter</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atenção</a:t>
            </a:r>
            <a:r>
              <a:rPr lang="en-US" sz="1200" kern="100" dirty="0">
                <a:latin typeface="Sitka Display Semibold" pitchFamily="2" charset="0"/>
                <a:ea typeface="Calibri" panose="020F0502020204030204" pitchFamily="34" charset="0"/>
                <a:cs typeface="Times New Roman" panose="02020603050405020304" pitchFamily="18" charset="0"/>
              </a:rPr>
              <a:t> à </a:t>
            </a:r>
            <a:r>
              <a:rPr lang="en-US" sz="1200" kern="100" dirty="0" err="1">
                <a:latin typeface="Sitka Display Semibold" pitchFamily="2" charset="0"/>
                <a:ea typeface="Calibri" panose="020F0502020204030204" pitchFamily="34" charset="0"/>
                <a:cs typeface="Times New Roman" panose="02020603050405020304" pitchFamily="18" charset="0"/>
              </a:rPr>
              <a:t>evolução</a:t>
            </a:r>
            <a:r>
              <a:rPr lang="en-US" sz="1200" kern="100" dirty="0">
                <a:latin typeface="Sitka Display Semibold" pitchFamily="2" charset="0"/>
                <a:ea typeface="Calibri" panose="020F0502020204030204" pitchFamily="34" charset="0"/>
                <a:cs typeface="Times New Roman" panose="02020603050405020304" pitchFamily="18" charset="0"/>
              </a:rPr>
              <a:t> do </a:t>
            </a:r>
            <a:r>
              <a:rPr lang="en-US" sz="1200" kern="100" dirty="0" err="1">
                <a:latin typeface="Sitka Display Semibold" pitchFamily="2" charset="0"/>
                <a:ea typeface="Calibri" panose="020F0502020204030204" pitchFamily="34" charset="0"/>
                <a:cs typeface="Times New Roman" panose="02020603050405020304" pitchFamily="18" charset="0"/>
              </a:rPr>
              <a:t>indivíduo</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podendo</a:t>
            </a:r>
            <a:r>
              <a:rPr lang="en-US" sz="1200" kern="100" dirty="0">
                <a:latin typeface="Sitka Display Semibold" pitchFamily="2" charset="0"/>
                <a:ea typeface="Calibri" panose="020F0502020204030204" pitchFamily="34" charset="0"/>
                <a:cs typeface="Times New Roman" panose="02020603050405020304" pitchFamily="18" charset="0"/>
              </a:rPr>
              <a:t> o </a:t>
            </a:r>
            <a:r>
              <a:rPr lang="en-US" sz="1200" kern="100" dirty="0" err="1">
                <a:latin typeface="Sitka Display Semibold" pitchFamily="2" charset="0"/>
                <a:ea typeface="Calibri" panose="020F0502020204030204" pitchFamily="34" charset="0"/>
                <a:cs typeface="Times New Roman" panose="02020603050405020304" pitchFamily="18" charset="0"/>
              </a:rPr>
              <a:t>quadro</a:t>
            </a:r>
            <a:r>
              <a:rPr lang="en-US" sz="1200" kern="100" dirty="0">
                <a:latin typeface="Sitka Display Semibold" pitchFamily="2" charset="0"/>
                <a:ea typeface="Calibri" panose="020F0502020204030204" pitchFamily="34" charset="0"/>
                <a:cs typeface="Times New Roman" panose="02020603050405020304" pitchFamily="18" charset="0"/>
              </a:rPr>
              <a:t> tartar-se de um </a:t>
            </a:r>
            <a:r>
              <a:rPr lang="en-US" sz="1200" kern="100" dirty="0" err="1">
                <a:latin typeface="Sitka Display Semibold" pitchFamily="2" charset="0"/>
                <a:ea typeface="Calibri" panose="020F0502020204030204" pitchFamily="34" charset="0"/>
                <a:cs typeface="Times New Roman" panose="02020603050405020304" pitchFamily="18" charset="0"/>
              </a:rPr>
              <a:t>pródomos</a:t>
            </a:r>
            <a:r>
              <a:rPr lang="en-US" sz="1200" kern="100" dirty="0">
                <a:latin typeface="Sitka Display Semibold" pitchFamily="2" charset="0"/>
                <a:ea typeface="Calibri" panose="020F0502020204030204" pitchFamily="34" charset="0"/>
                <a:cs typeface="Times New Roman" panose="02020603050405020304" pitchFamily="18" charset="0"/>
              </a:rPr>
              <a:t> de </a:t>
            </a:r>
            <a:r>
              <a:rPr lang="en-US" sz="1200" kern="100" dirty="0" err="1">
                <a:latin typeface="Sitka Display Semibold" pitchFamily="2" charset="0"/>
                <a:ea typeface="Calibri" panose="020F0502020204030204" pitchFamily="34" charset="0"/>
                <a:cs typeface="Times New Roman" panose="02020603050405020304" pitchFamily="18" charset="0"/>
              </a:rPr>
              <a:t>uma</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patologia</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deste</a:t>
            </a:r>
            <a:r>
              <a:rPr lang="en-US" sz="1200" kern="100" dirty="0">
                <a:latin typeface="Sitka Display Semibold" pitchFamily="2" charset="0"/>
                <a:ea typeface="Calibri" panose="020F0502020204030204" pitchFamily="34" charset="0"/>
                <a:cs typeface="Times New Roman" panose="02020603050405020304" pitchFamily="18" charset="0"/>
              </a:rPr>
              <a:t> </a:t>
            </a:r>
            <a:r>
              <a:rPr lang="en-US" sz="1200" kern="100" dirty="0" err="1">
                <a:latin typeface="Sitka Display Semibold" pitchFamily="2" charset="0"/>
                <a:ea typeface="Calibri" panose="020F0502020204030204" pitchFamily="34" charset="0"/>
                <a:cs typeface="Times New Roman" panose="02020603050405020304" pitchFamily="18" charset="0"/>
              </a:rPr>
              <a:t>tipo</a:t>
            </a:r>
            <a:r>
              <a:rPr lang="en-US" sz="1200" kern="100" dirty="0">
                <a:latin typeface="Sitka Display Semibold"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pt-PT" sz="1200" kern="100" dirty="0">
                <a:latin typeface="Sitka Display Semibold" pitchFamily="2" charset="0"/>
                <a:ea typeface="Calibri" panose="020F0502020204030204" pitchFamily="34" charset="0"/>
                <a:cs typeface="Times New Roman" panose="02020603050405020304" pitchFamily="18" charset="0"/>
              </a:rPr>
              <a:t>As abordagens terapêuticas são geralmente psicoterapêuticas, mas um tratamento multidisciplinar envolvendo médicos, psicólogos</a:t>
            </a:r>
            <a:endParaRPr lang="en-US" sz="1200" kern="100" dirty="0">
              <a:latin typeface="Sitka Display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330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enesDocumentTypeId xmlns="eb3f7de7-c935-4ca6-a12c-1f73773710ec" xsi:nil="true"/>
    <FolderID xmlns="eb3f7de7-c935-4ca6-a12c-1f73773710ec" xsi:nil="true"/>
    <Confidential1 xmlns="eb3f7de7-c935-4ca6-a12c-1f73773710ec">false</Confidential1>
    <Final xmlns="eb3f7de7-c935-4ca6-a12c-1f73773710ec">false</Fina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065B3C28FD0AC049A10CDF8E38E511B8" ma:contentTypeVersion="9" ma:contentTypeDescription="" ma:contentTypeScope="" ma:versionID="d220de9470003e6fca3cf64e463da928">
  <xsd:schema xmlns:xsd="http://www.w3.org/2001/XMLSchema" xmlns:xs="http://www.w3.org/2001/XMLSchema" xmlns:p="http://schemas.microsoft.com/office/2006/metadata/properties" xmlns:ns2="eb3f7de7-c935-4ca6-a12c-1f73773710ec" xmlns:ns3="90c9a1ca-8583-4195-a0d9-74d3c2430c9e" targetNamespace="http://schemas.microsoft.com/office/2006/metadata/properties" ma:root="true" ma:fieldsID="9f43b0464e972241247d1bd2cba3b088" ns2:_="" ns3:_="">
    <xsd:import namespace="eb3f7de7-c935-4ca6-a12c-1f73773710ec"/>
    <xsd:import namespace="90c9a1ca-8583-4195-a0d9-74d3c2430c9e"/>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c9a1ca-8583-4195-a0d9-74d3c2430c9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1B332F-071E-400A-B703-A87583CFA09F}">
  <ds:schemaRefs>
    <ds:schemaRef ds:uri="http://schemas.microsoft.com/office/2006/metadata/properties"/>
    <ds:schemaRef ds:uri="http://schemas.microsoft.com/office/infopath/2007/PartnerControls"/>
    <ds:schemaRef ds:uri="eb3f7de7-c935-4ca6-a12c-1f73773710ec"/>
  </ds:schemaRefs>
</ds:datastoreItem>
</file>

<file path=customXml/itemProps2.xml><?xml version="1.0" encoding="utf-8"?>
<ds:datastoreItem xmlns:ds="http://schemas.openxmlformats.org/officeDocument/2006/customXml" ds:itemID="{EDE64263-51AE-4A29-A1ED-D59581A64D84}">
  <ds:schemaRefs>
    <ds:schemaRef ds:uri="http://schemas.microsoft.com/sharepoint/v3/contenttype/forms"/>
  </ds:schemaRefs>
</ds:datastoreItem>
</file>

<file path=customXml/itemProps3.xml><?xml version="1.0" encoding="utf-8"?>
<ds:datastoreItem xmlns:ds="http://schemas.openxmlformats.org/officeDocument/2006/customXml" ds:itemID="{37A2ECA0-FFD6-4E8C-9784-7513543751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90c9a1ca-8583-4195-a0d9-74d3c2430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Recorte</Template>
  <TotalTime>0</TotalTime>
  <Words>864</Words>
  <Application>Microsoft Office PowerPoint</Application>
  <PresentationFormat>Ecrã Panorâmico</PresentationFormat>
  <Paragraphs>34</Paragraphs>
  <Slides>1</Slides>
  <Notes>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vt:i4>
      </vt:variant>
    </vt:vector>
  </HeadingPairs>
  <TitlesOfParts>
    <vt:vector size="8" baseType="lpstr">
      <vt:lpstr>Arial</vt:lpstr>
      <vt:lpstr>Calibri</vt:lpstr>
      <vt:lpstr>Calibri Light</vt:lpstr>
      <vt:lpstr>Segoe UI</vt:lpstr>
      <vt:lpstr>Sitka Display Semibold</vt:lpstr>
      <vt:lpstr>Times New Roman</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2020-07-23T19:03:51Z</dcterms:created>
  <dcterms:modified xsi:type="dcterms:W3CDTF">2023-09-21T17:03:16Z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0x01010037EA2DD516505C4D92B92F8677CFB68500065B3C28FD0AC049A10CDF8E38E511B8</vt:lpwstr>
  </property>
</Properties>
</file>